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6"/>
  </p:notesMasterIdLst>
  <p:sldIdLst>
    <p:sldId id="256" r:id="rId2"/>
    <p:sldId id="312" r:id="rId3"/>
    <p:sldId id="295" r:id="rId4"/>
    <p:sldId id="310" r:id="rId5"/>
    <p:sldId id="308" r:id="rId6"/>
    <p:sldId id="311" r:id="rId7"/>
    <p:sldId id="257" r:id="rId8"/>
    <p:sldId id="282" r:id="rId9"/>
    <p:sldId id="258" r:id="rId10"/>
    <p:sldId id="284" r:id="rId11"/>
    <p:sldId id="283" r:id="rId12"/>
    <p:sldId id="260" r:id="rId13"/>
    <p:sldId id="285" r:id="rId14"/>
    <p:sldId id="287" r:id="rId15"/>
    <p:sldId id="288" r:id="rId16"/>
    <p:sldId id="261" r:id="rId17"/>
    <p:sldId id="262" r:id="rId18"/>
    <p:sldId id="263" r:id="rId19"/>
    <p:sldId id="268" r:id="rId20"/>
    <p:sldId id="292" r:id="rId21"/>
    <p:sldId id="289" r:id="rId22"/>
    <p:sldId id="265" r:id="rId23"/>
    <p:sldId id="270" r:id="rId24"/>
    <p:sldId id="293" r:id="rId25"/>
    <p:sldId id="294" r:id="rId26"/>
    <p:sldId id="271" r:id="rId27"/>
    <p:sldId id="272" r:id="rId28"/>
    <p:sldId id="291" r:id="rId29"/>
    <p:sldId id="290" r:id="rId30"/>
    <p:sldId id="273" r:id="rId31"/>
    <p:sldId id="281" r:id="rId32"/>
    <p:sldId id="274" r:id="rId33"/>
    <p:sldId id="275" r:id="rId34"/>
    <p:sldId id="277" r:id="rId35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C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194"/>
    <p:restoredTop sz="96405"/>
  </p:normalViewPr>
  <p:slideViewPr>
    <p:cSldViewPr snapToGrid="0">
      <p:cViewPr varScale="1">
        <p:scale>
          <a:sx n="128" d="100"/>
          <a:sy n="128" d="100"/>
        </p:scale>
        <p:origin x="69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2D2269-9ABE-1C43-926D-5B8DCD0B0500}" type="datetimeFigureOut">
              <a:rPr kumimoji="1" lang="ja-JP" altLang="en-US" smtClean="0"/>
              <a:t>2025/10/1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04A768-6573-D94F-9F3B-ED051B7AF17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93974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BEB550-3F26-AF46-8EDD-DEF92CAADC3A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39363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BC33BD6-5A9C-20F1-BCEC-760B29C9BD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5DD487A7-0A59-B1F0-4557-57224C2B3C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9334035-5B51-7BA4-84EB-BB08A505A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4A482-693E-2D44-8A94-2142711A6173}" type="datetimeFigureOut">
              <a:rPr kumimoji="1" lang="ja-JP" altLang="en-US" smtClean="0"/>
              <a:t>2025/10/1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11E417A-A8C2-2527-C61D-1CD579892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9AFDFE0-1D6C-3D92-2DA6-4721DCEF5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391F-8DD4-0E42-816F-1C8EF8A36D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6353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2C5176B-B9BA-BFFC-FA33-5A7FE25A1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2C55088A-C5DD-6D7F-15D4-BFC996C6C3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ECF3463-F5DC-D609-EFBE-6D4D53420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4A482-693E-2D44-8A94-2142711A6173}" type="datetimeFigureOut">
              <a:rPr kumimoji="1" lang="ja-JP" altLang="en-US" smtClean="0"/>
              <a:t>2025/10/1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69DAF97-6C11-CDEE-26E6-A76CC8CCB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6FE7C94-0AF0-0488-5014-420A7D3AD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391F-8DD4-0E42-816F-1C8EF8A36D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037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A67175DF-1C0D-A6BB-6DAB-EFB6CFAE30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2DDB010B-118B-B49E-9371-7977F32435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3C4CD40-6575-F1FE-E1D6-563A30549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4A482-693E-2D44-8A94-2142711A6173}" type="datetimeFigureOut">
              <a:rPr kumimoji="1" lang="ja-JP" altLang="en-US" smtClean="0"/>
              <a:t>2025/10/1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A573AE7-BF19-4571-9193-53F1C9222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B0A9327-C726-BE0E-22A4-D3B2DB67A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391F-8DD4-0E42-816F-1C8EF8A36D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4038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6E019A1-2337-FE4C-6BBF-7EB4326C8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FD51877-2FF8-359B-5588-D5FD5D518B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492E073-A0D6-E691-DC1B-91339796DF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4A482-693E-2D44-8A94-2142711A6173}" type="datetimeFigureOut">
              <a:rPr kumimoji="1" lang="ja-JP" altLang="en-US" smtClean="0"/>
              <a:t>2025/10/1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8464DD2-B717-9E78-F31D-222241497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92C1462-61B1-40E2-810E-DE1FA39EC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391F-8DD4-0E42-816F-1C8EF8A36D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303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991C6C6-6AA3-05A2-6313-81A769394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BA7D707-6BA2-37A5-CE3A-407D16D918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0254119-1C82-DCDF-013E-5571DEF89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4A482-693E-2D44-8A94-2142711A6173}" type="datetimeFigureOut">
              <a:rPr kumimoji="1" lang="ja-JP" altLang="en-US" smtClean="0"/>
              <a:t>2025/10/1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BF0086D-1A5D-384F-C716-FDF99BC3E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02898D0-A973-FA2A-F23D-3F7861A8E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391F-8DD4-0E42-816F-1C8EF8A36D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21584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0A940C5-FC96-FF5E-2754-F4A054F3C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76A3DFA-AD57-321B-3422-74CBFADC41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2A7EB17A-1984-7C51-DF8D-B6B9C921A8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04A22A6-C462-D3B6-11FB-18F6ACF5A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4A482-693E-2D44-8A94-2142711A6173}" type="datetimeFigureOut">
              <a:rPr kumimoji="1" lang="ja-JP" altLang="en-US" smtClean="0"/>
              <a:t>2025/10/1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9EE26B9-26D7-D5A9-13F0-1670E2E80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3BBFFD9E-0517-7DC7-2472-B233778F0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391F-8DD4-0E42-816F-1C8EF8A36D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3392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5C8929D-986C-24C1-886A-8B07361CE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B9EB7F4-0369-6775-5A14-FB4E4B464A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47FDC75-2F41-0D38-4BDA-FB473A0108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721412BD-5C56-B986-145F-B892B6D086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E50BE63B-8BEE-025C-E408-77E48AA073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24132786-F036-7F45-63BB-C23B86E14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4A482-693E-2D44-8A94-2142711A6173}" type="datetimeFigureOut">
              <a:rPr kumimoji="1" lang="ja-JP" altLang="en-US" smtClean="0"/>
              <a:t>2025/10/1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1F8C8433-344D-87B2-7021-C5C7F1E8F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A8A6849F-0870-03CC-434E-20E81ED91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391F-8DD4-0E42-816F-1C8EF8A36D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900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305844A-EBD9-B039-3D2E-056F31B6C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D224DDFA-1704-2566-6202-309CA626C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4A482-693E-2D44-8A94-2142711A6173}" type="datetimeFigureOut">
              <a:rPr kumimoji="1" lang="ja-JP" altLang="en-US" smtClean="0"/>
              <a:t>2025/10/1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06FA6E29-B7DD-431B-46BA-09E3C580C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A445BB99-223A-59F6-DC76-297B33E4A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391F-8DD4-0E42-816F-1C8EF8A36D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28103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27CF7723-1604-FF54-3D51-B96E1528E9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4A482-693E-2D44-8A94-2142711A6173}" type="datetimeFigureOut">
              <a:rPr kumimoji="1" lang="ja-JP" altLang="en-US" smtClean="0"/>
              <a:t>2025/10/1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C9240E6C-51DE-8706-C321-A09B60687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3AE2659-582C-ABEB-3549-9A00BA7A4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391F-8DD4-0E42-816F-1C8EF8A36D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6629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A93DEE5-95ED-B100-6956-3CBAAF883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29BB2B-F62F-AE23-D3BB-F64FCED052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CC53BC89-F71E-B16D-0D41-02219612F3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B7B932D-3AF6-A03E-F5C1-9B9A4CCBE1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4A482-693E-2D44-8A94-2142711A6173}" type="datetimeFigureOut">
              <a:rPr kumimoji="1" lang="ja-JP" altLang="en-US" smtClean="0"/>
              <a:t>2025/10/1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4547D81-8E82-7180-D9E8-CBE94733D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36B0A743-732F-5F0E-7C47-CB8863376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391F-8DD4-0E42-816F-1C8EF8A36D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7944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2F089A3-168A-4279-375D-ACB8C599C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6DCB10BB-D9D2-8337-04C0-0FF4454B0E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3AEB7B92-94CF-10FC-C82D-5CE412750D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65F864B-5FE1-9DC1-01AF-F282FF8F3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4A482-693E-2D44-8A94-2142711A6173}" type="datetimeFigureOut">
              <a:rPr kumimoji="1" lang="ja-JP" altLang="en-US" smtClean="0"/>
              <a:t>2025/10/1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13B93AE-F4B0-2A6B-1755-B8CF29D94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EC93F1D-77CB-C0A5-E850-E425AB7F1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391F-8DD4-0E42-816F-1C8EF8A36D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0950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68F68497-4AFD-A8E1-B91C-FBA130302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281A100-D370-DF9B-1389-796D174512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D8C9CB9-6853-57B1-E3F4-3A5F8021E5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14A482-693E-2D44-8A94-2142711A6173}" type="datetimeFigureOut">
              <a:rPr kumimoji="1" lang="ja-JP" altLang="en-US" smtClean="0"/>
              <a:t>2025/10/1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E081308-57E3-F185-AF5B-C58B5C9320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1B76E28-13F5-D4C1-D51E-E07FB9CE0E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82391F-8DD4-0E42-816F-1C8EF8A36D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6906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1D4C5F9-D1EA-A016-348A-C8AF8D681E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893583"/>
          </a:xfrm>
        </p:spPr>
        <p:txBody>
          <a:bodyPr>
            <a:normAutofit/>
          </a:bodyPr>
          <a:lstStyle/>
          <a:p>
            <a:r>
              <a:rPr kumimoji="1" lang="ja-JP" altLang="en-US" sz="6600"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プライマリケア医のための</a:t>
            </a:r>
            <a:br>
              <a:rPr kumimoji="1" lang="en-US" altLang="ja-JP" sz="6600" dirty="0">
                <a:latin typeface="HGPSoeiKakugothicUB" panose="020B0900000000000000" pitchFamily="34" charset="-128"/>
                <a:ea typeface="HGPSoeiKakugothicUB" panose="020B0900000000000000" pitchFamily="34" charset="-128"/>
              </a:rPr>
            </a:br>
            <a:r>
              <a:rPr kumimoji="1" lang="ja-JP" altLang="en-US" sz="6600"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腹膜透析</a:t>
            </a:r>
            <a:br>
              <a:rPr kumimoji="1" lang="en-US" altLang="ja-JP" sz="6600" dirty="0">
                <a:latin typeface="HGPSoeiKakugothicUB" panose="020B0900000000000000" pitchFamily="34" charset="-128"/>
                <a:ea typeface="HGPSoeiKakugothicUB" panose="020B0900000000000000" pitchFamily="34" charset="-128"/>
              </a:rPr>
            </a:br>
            <a:r>
              <a:rPr kumimoji="1" lang="ja-JP" altLang="en-US" sz="6600">
                <a:solidFill>
                  <a:schemeClr val="accent6"/>
                </a:solidFill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①腹膜透析概論</a:t>
            </a:r>
            <a:endParaRPr kumimoji="1" lang="ja-JP" altLang="en-US" sz="6600">
              <a:latin typeface="HGPSoeiKakugothicUB" panose="020B0900000000000000" pitchFamily="34" charset="-128"/>
              <a:ea typeface="HGPSoeiKakugothicUB" panose="020B0900000000000000" pitchFamily="34" charset="-128"/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31C2AE53-D475-3A7C-960F-68C5E28A7E6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en-US" altLang="ja-JP" dirty="0"/>
          </a:p>
          <a:p>
            <a:endParaRPr lang="en-US" altLang="ja-JP" dirty="0"/>
          </a:p>
          <a:p>
            <a:r>
              <a:rPr kumimoji="1" lang="ja-JP" altLang="en-US" sz="4000"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佐藤克哉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63B3316-9C56-81F3-9ED2-E9F579ABC20F}"/>
              </a:ext>
            </a:extLst>
          </p:cNvPr>
          <p:cNvSpPr txBox="1"/>
          <p:nvPr/>
        </p:nvSpPr>
        <p:spPr>
          <a:xfrm>
            <a:off x="6460435" y="6126289"/>
            <a:ext cx="533731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2025</a:t>
            </a:r>
            <a:r>
              <a:rPr lang="en-US" altLang="ja-JP" dirty="0"/>
              <a:t>/10/2</a:t>
            </a:r>
            <a:r>
              <a:rPr lang="ja-JP" altLang="en-US"/>
              <a:t>　プライマリケアレクチャーシリーズ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54933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2CAFED2-C2D3-317E-45B2-A1039670B5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5400"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腹膜透析とは</a:t>
            </a:r>
          </a:p>
        </p:txBody>
      </p:sp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D5BD6129-227F-6791-FE0B-7795B348C5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41059" y="160530"/>
            <a:ext cx="4728519" cy="2706906"/>
          </a:xfr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E894B0A-5C72-08C8-3B91-227472566328}"/>
              </a:ext>
            </a:extLst>
          </p:cNvPr>
          <p:cNvSpPr txBox="1"/>
          <p:nvPr/>
        </p:nvSpPr>
        <p:spPr>
          <a:xfrm>
            <a:off x="331572" y="2082350"/>
            <a:ext cx="11333207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溶質除去は主として</a:t>
            </a:r>
            <a:r>
              <a:rPr kumimoji="1" lang="ja-JP" altLang="en-US" sz="5400">
                <a:solidFill>
                  <a:schemeClr val="accent6">
                    <a:lumMod val="75000"/>
                  </a:schemeClr>
                </a:solidFill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分子拡散</a:t>
            </a:r>
            <a:endParaRPr kumimoji="1" lang="en-US" altLang="ja-JP" sz="3200" dirty="0">
              <a:latin typeface="Hiragino Kaku Gothic Std W8" panose="020B0800000000000000" pitchFamily="34" charset="-128"/>
              <a:ea typeface="Hiragino Kaku Gothic Std W8" panose="020B0800000000000000" pitchFamily="34" charset="-128"/>
            </a:endParaRPr>
          </a:p>
          <a:p>
            <a:endParaRPr lang="en-US" altLang="ja-JP" sz="3200" dirty="0">
              <a:latin typeface="Hiragino Kaku Gothic Std W8" panose="020B0800000000000000" pitchFamily="34" charset="-128"/>
              <a:ea typeface="Hiragino Kaku Gothic Std W8" panose="020B0800000000000000" pitchFamily="34" charset="-128"/>
            </a:endParaRPr>
          </a:p>
          <a:p>
            <a:r>
              <a:rPr kumimoji="1" lang="en-US" altLang="ja-JP" sz="3200" dirty="0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●</a:t>
            </a:r>
            <a:r>
              <a:rPr kumimoji="1" lang="ja-JP" altLang="en-US" sz="3200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小分子除去（</a:t>
            </a:r>
            <a:r>
              <a:rPr kumimoji="1" lang="ja-JP" altLang="en-US" sz="3200">
                <a:solidFill>
                  <a:srgbClr val="FF0000"/>
                </a:solidFill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尿素</a:t>
            </a:r>
            <a:r>
              <a:rPr kumimoji="1" lang="ja-JP" altLang="en-US" sz="3200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、</a:t>
            </a:r>
            <a:r>
              <a:rPr kumimoji="1" lang="en-US" altLang="ja-JP" sz="3200" dirty="0">
                <a:solidFill>
                  <a:srgbClr val="FF0000"/>
                </a:solidFill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Cr</a:t>
            </a:r>
            <a:r>
              <a:rPr kumimoji="1" lang="ja-JP" altLang="en-US" sz="3200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など）：</a:t>
            </a:r>
            <a:r>
              <a:rPr kumimoji="1" lang="ja-JP" altLang="en-US" sz="4400" u="sng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腹膜機能</a:t>
            </a:r>
            <a:r>
              <a:rPr kumimoji="1" lang="ja-JP" altLang="en-US" sz="3200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に依存</a:t>
            </a:r>
            <a:endParaRPr lang="en-US" altLang="ja-JP" sz="3200" dirty="0">
              <a:latin typeface="Hiragino Kaku Gothic Std W8" panose="020B0800000000000000" pitchFamily="34" charset="-128"/>
              <a:ea typeface="Hiragino Kaku Gothic Std W8" panose="020B0800000000000000" pitchFamily="34" charset="-128"/>
            </a:endParaRPr>
          </a:p>
          <a:p>
            <a:endParaRPr lang="en-US" altLang="ja-JP" sz="1600" dirty="0">
              <a:latin typeface="Hiragino Kaku Gothic Std W8" panose="020B0800000000000000" pitchFamily="34" charset="-128"/>
              <a:ea typeface="Hiragino Kaku Gothic Std W8" panose="020B0800000000000000" pitchFamily="34" charset="-128"/>
            </a:endParaRPr>
          </a:p>
          <a:p>
            <a:r>
              <a:rPr kumimoji="1" lang="en-US" altLang="ja-JP" sz="3200" dirty="0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●</a:t>
            </a:r>
            <a:r>
              <a:rPr kumimoji="1" lang="ja-JP" altLang="en-US" sz="3200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中分子除去（</a:t>
            </a:r>
            <a:r>
              <a:rPr kumimoji="1" lang="en-US" altLang="ja-JP" sz="3200" dirty="0">
                <a:solidFill>
                  <a:srgbClr val="FF0000"/>
                </a:solidFill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β2MG</a:t>
            </a:r>
            <a:r>
              <a:rPr kumimoji="1" lang="ja-JP" altLang="en-US" sz="3200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など）：</a:t>
            </a:r>
            <a:r>
              <a:rPr kumimoji="1" lang="ja-JP" altLang="en-US" sz="4400" u="sng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残腎機能</a:t>
            </a:r>
            <a:r>
              <a:rPr kumimoji="1" lang="ja-JP" altLang="en-US" sz="3200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に依存</a:t>
            </a:r>
            <a:endParaRPr kumimoji="1" lang="en-US" altLang="ja-JP" sz="3200" dirty="0">
              <a:latin typeface="Hiragino Kaku Gothic Std W8" panose="020B0800000000000000" pitchFamily="34" charset="-128"/>
              <a:ea typeface="Hiragino Kaku Gothic Std W8" panose="020B0800000000000000" pitchFamily="34" charset="-128"/>
            </a:endParaRPr>
          </a:p>
          <a:p>
            <a:endParaRPr kumimoji="1" lang="en-US" altLang="ja-JP" sz="1600" dirty="0">
              <a:latin typeface="Hiragino Kaku Gothic Std W8" panose="020B0800000000000000" pitchFamily="34" charset="-128"/>
              <a:ea typeface="Hiragino Kaku Gothic Std W8" panose="020B0800000000000000" pitchFamily="34" charset="-128"/>
            </a:endParaRPr>
          </a:p>
          <a:p>
            <a:r>
              <a:rPr lang="ja-JP" altLang="en-US" sz="3200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　　→腹膜透析のみで中分子を十分に除去するのは不可能</a:t>
            </a:r>
            <a:endParaRPr kumimoji="1" lang="en-US" altLang="ja-JP" sz="3200" dirty="0">
              <a:latin typeface="Hiragino Kaku Gothic Std W8" panose="020B0800000000000000" pitchFamily="34" charset="-128"/>
              <a:ea typeface="Hiragino Kaku Gothic Std W8" panose="020B08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06160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ホームベース 3">
            <a:extLst>
              <a:ext uri="{FF2B5EF4-FFF2-40B4-BE49-F238E27FC236}">
                <a16:creationId xmlns:a16="http://schemas.microsoft.com/office/drawing/2014/main" id="{C9FB26BD-AEEB-96E6-AC4F-8E0617AA6970}"/>
              </a:ext>
            </a:extLst>
          </p:cNvPr>
          <p:cNvSpPr/>
          <p:nvPr/>
        </p:nvSpPr>
        <p:spPr>
          <a:xfrm>
            <a:off x="807394" y="573803"/>
            <a:ext cx="3430642" cy="793461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>
                <a:solidFill>
                  <a:schemeClr val="tx1"/>
                </a:solidFill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腹膜透析とは</a:t>
            </a:r>
          </a:p>
        </p:txBody>
      </p:sp>
      <p:sp>
        <p:nvSpPr>
          <p:cNvPr id="5" name="ホームベース 4">
            <a:extLst>
              <a:ext uri="{FF2B5EF4-FFF2-40B4-BE49-F238E27FC236}">
                <a16:creationId xmlns:a16="http://schemas.microsoft.com/office/drawing/2014/main" id="{090ACF8E-FDE5-6BA5-84BB-92FF433E4090}"/>
              </a:ext>
            </a:extLst>
          </p:cNvPr>
          <p:cNvSpPr/>
          <p:nvPr/>
        </p:nvSpPr>
        <p:spPr>
          <a:xfrm>
            <a:off x="796663" y="1803036"/>
            <a:ext cx="4677380" cy="793461"/>
          </a:xfrm>
          <a:prstGeom prst="homePlat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>
                <a:solidFill>
                  <a:schemeClr val="tx1"/>
                </a:solidFill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腹膜透析</a:t>
            </a:r>
            <a:r>
              <a:rPr lang="ja-JP" altLang="en-US" sz="3200">
                <a:solidFill>
                  <a:schemeClr val="tx1"/>
                </a:solidFill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と血液透析</a:t>
            </a:r>
            <a:endParaRPr kumimoji="1" lang="ja-JP" altLang="en-US" sz="3200">
              <a:solidFill>
                <a:schemeClr val="tx1"/>
              </a:solidFill>
              <a:latin typeface="HGPSoeiKakugothicUB" panose="020B0900000000000000" pitchFamily="34" charset="-128"/>
              <a:ea typeface="HGPSoeiKakugothicUB" panose="020B0900000000000000" pitchFamily="34" charset="-128"/>
            </a:endParaRPr>
          </a:p>
        </p:txBody>
      </p:sp>
      <p:sp>
        <p:nvSpPr>
          <p:cNvPr id="6" name="ホームベース 5">
            <a:extLst>
              <a:ext uri="{FF2B5EF4-FFF2-40B4-BE49-F238E27FC236}">
                <a16:creationId xmlns:a16="http://schemas.microsoft.com/office/drawing/2014/main" id="{52B3AC68-B2DD-C822-FB9A-5154AA988A54}"/>
              </a:ext>
            </a:extLst>
          </p:cNvPr>
          <p:cNvSpPr/>
          <p:nvPr/>
        </p:nvSpPr>
        <p:spPr>
          <a:xfrm>
            <a:off x="811121" y="4261502"/>
            <a:ext cx="5803470" cy="793461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>
                <a:solidFill>
                  <a:schemeClr val="tx1"/>
                </a:solidFill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腹膜透析の導入時期と流れ</a:t>
            </a:r>
          </a:p>
        </p:txBody>
      </p:sp>
      <p:sp>
        <p:nvSpPr>
          <p:cNvPr id="7" name="ホームベース 6">
            <a:extLst>
              <a:ext uri="{FF2B5EF4-FFF2-40B4-BE49-F238E27FC236}">
                <a16:creationId xmlns:a16="http://schemas.microsoft.com/office/drawing/2014/main" id="{FD9E13B3-D084-3DB9-9891-41FFFF7E970C}"/>
              </a:ext>
            </a:extLst>
          </p:cNvPr>
          <p:cNvSpPr/>
          <p:nvPr/>
        </p:nvSpPr>
        <p:spPr>
          <a:xfrm>
            <a:off x="811121" y="5490735"/>
            <a:ext cx="4666649" cy="793461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>
                <a:solidFill>
                  <a:schemeClr val="tx1"/>
                </a:solidFill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透析液の種類と特徴</a:t>
            </a:r>
          </a:p>
        </p:txBody>
      </p:sp>
      <p:sp>
        <p:nvSpPr>
          <p:cNvPr id="2" name="ホームベース 1">
            <a:extLst>
              <a:ext uri="{FF2B5EF4-FFF2-40B4-BE49-F238E27FC236}">
                <a16:creationId xmlns:a16="http://schemas.microsoft.com/office/drawing/2014/main" id="{01E0E30D-34D1-AD95-C958-0E37494E2F06}"/>
              </a:ext>
            </a:extLst>
          </p:cNvPr>
          <p:cNvSpPr/>
          <p:nvPr/>
        </p:nvSpPr>
        <p:spPr>
          <a:xfrm>
            <a:off x="796663" y="3032269"/>
            <a:ext cx="3900529" cy="793461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>
                <a:solidFill>
                  <a:schemeClr val="tx1"/>
                </a:solidFill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腹膜透析の種類</a:t>
            </a:r>
          </a:p>
        </p:txBody>
      </p:sp>
    </p:spTree>
    <p:extLst>
      <p:ext uri="{BB962C8B-B14F-4D97-AF65-F5344CB8AC3E}">
        <p14:creationId xmlns:p14="http://schemas.microsoft.com/office/powerpoint/2010/main" val="24539451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5542A03-CCE4-CE7A-C724-F34C6D9DF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5400"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腹膜透析と血液透析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D6879E0F-E036-74FF-7A72-4BD91C220F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850" y="1596774"/>
            <a:ext cx="4058861" cy="26912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AACFFF35-7D5D-1C27-871A-4DEA8E0061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888" y="4288972"/>
            <a:ext cx="3939823" cy="24868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962F0215-790B-BD78-D064-38BAE27FBD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7005" y="1629645"/>
            <a:ext cx="3707208" cy="27768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D27E50E2-9172-EB49-112B-217FE2417A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88230" y="4571874"/>
            <a:ext cx="3765983" cy="21089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098223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5542A03-CCE4-CE7A-C724-F34C6D9DF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371" y="31738"/>
            <a:ext cx="10515600" cy="1325563"/>
          </a:xfrm>
        </p:spPr>
        <p:txBody>
          <a:bodyPr>
            <a:normAutofit/>
          </a:bodyPr>
          <a:lstStyle/>
          <a:p>
            <a:r>
              <a:rPr kumimoji="1" lang="ja-JP" altLang="en-US" sz="5400"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腹膜透析と血液透析：生活編</a:t>
            </a:r>
          </a:p>
        </p:txBody>
      </p:sp>
      <p:graphicFrame>
        <p:nvGraphicFramePr>
          <p:cNvPr id="3" name="表 2">
            <a:extLst>
              <a:ext uri="{FF2B5EF4-FFF2-40B4-BE49-F238E27FC236}">
                <a16:creationId xmlns:a16="http://schemas.microsoft.com/office/drawing/2014/main" id="{77C16342-3929-730B-95BE-7D2C3905D3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4225868"/>
              </p:ext>
            </p:extLst>
          </p:nvPr>
        </p:nvGraphicFramePr>
        <p:xfrm>
          <a:off x="410371" y="1357301"/>
          <a:ext cx="11242051" cy="530856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30768">
                  <a:extLst>
                    <a:ext uri="{9D8B030D-6E8A-4147-A177-3AD203B41FA5}">
                      <a16:colId xmlns:a16="http://schemas.microsoft.com/office/drawing/2014/main" val="3193992302"/>
                    </a:ext>
                  </a:extLst>
                </a:gridCol>
                <a:gridCol w="4526547">
                  <a:extLst>
                    <a:ext uri="{9D8B030D-6E8A-4147-A177-3AD203B41FA5}">
                      <a16:colId xmlns:a16="http://schemas.microsoft.com/office/drawing/2014/main" val="798385580"/>
                    </a:ext>
                  </a:extLst>
                </a:gridCol>
                <a:gridCol w="4384736">
                  <a:extLst>
                    <a:ext uri="{9D8B030D-6E8A-4147-A177-3AD203B41FA5}">
                      <a16:colId xmlns:a16="http://schemas.microsoft.com/office/drawing/2014/main" val="861717656"/>
                    </a:ext>
                  </a:extLst>
                </a:gridCol>
              </a:tblGrid>
              <a:tr h="488311">
                <a:tc>
                  <a:txBody>
                    <a:bodyPr/>
                    <a:lstStyle/>
                    <a:p>
                      <a:endParaRPr kumimoji="1" lang="ja-JP" altLang="en-US" sz="2400">
                        <a:latin typeface="HGPSoeiKakugothicUB" panose="020B0900000000000000" pitchFamily="34" charset="-128"/>
                        <a:ea typeface="HGPSoeiKakugothicUB" panose="020B0900000000000000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b="0">
                          <a:solidFill>
                            <a:schemeClr val="tx1"/>
                          </a:solidFill>
                          <a:latin typeface="HGPSoeiKakugothicUB" panose="020B0900000000000000" pitchFamily="34" charset="-128"/>
                          <a:ea typeface="HGPSoeiKakugothicUB" panose="020B0900000000000000" pitchFamily="34" charset="-128"/>
                        </a:rPr>
                        <a:t>腹膜透析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b="0">
                          <a:solidFill>
                            <a:schemeClr val="tx1"/>
                          </a:solidFill>
                          <a:latin typeface="HGPSoeiKakugothicUB" panose="020B0900000000000000" pitchFamily="34" charset="-128"/>
                          <a:ea typeface="HGPSoeiKakugothicUB" panose="020B0900000000000000" pitchFamily="34" charset="-128"/>
                        </a:rPr>
                        <a:t>血液透析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182835"/>
                  </a:ext>
                </a:extLst>
              </a:tr>
              <a:tr h="488311">
                <a:tc>
                  <a:txBody>
                    <a:bodyPr/>
                    <a:lstStyle/>
                    <a:p>
                      <a:r>
                        <a:rPr kumimoji="1" lang="ja-JP" altLang="en-US" sz="2400">
                          <a:latin typeface="HGPSoeiKakugothicUB" panose="020B0900000000000000" pitchFamily="34" charset="-128"/>
                          <a:ea typeface="HGPSoeiKakugothicUB" panose="020B0900000000000000" pitchFamily="34" charset="-128"/>
                        </a:rPr>
                        <a:t>透析場所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>
                          <a:latin typeface="HGPSoeiKakugothicUB" panose="020B0900000000000000" pitchFamily="34" charset="-128"/>
                          <a:ea typeface="HGPSoeiKakugothicUB" panose="020B0900000000000000" pitchFamily="34" charset="-128"/>
                        </a:rPr>
                        <a:t>自宅・職場など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>
                          <a:latin typeface="HGPSoeiKakugothicUB" panose="020B0900000000000000" pitchFamily="34" charset="-128"/>
                          <a:ea typeface="HGPSoeiKakugothicUB" panose="020B0900000000000000" pitchFamily="34" charset="-128"/>
                        </a:rPr>
                        <a:t>医療機関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502378"/>
                  </a:ext>
                </a:extLst>
              </a:tr>
              <a:tr h="488311">
                <a:tc>
                  <a:txBody>
                    <a:bodyPr/>
                    <a:lstStyle/>
                    <a:p>
                      <a:r>
                        <a:rPr kumimoji="1" lang="ja-JP" altLang="en-US" sz="2400">
                          <a:latin typeface="HGPSoeiKakugothicUB" panose="020B0900000000000000" pitchFamily="34" charset="-128"/>
                          <a:ea typeface="HGPSoeiKakugothicUB" panose="020B0900000000000000" pitchFamily="34" charset="-128"/>
                        </a:rPr>
                        <a:t>透析操作する人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>
                          <a:latin typeface="HGPSoeiKakugothicUB" panose="020B0900000000000000" pitchFamily="34" charset="-128"/>
                          <a:ea typeface="HGPSoeiKakugothicUB" panose="020B0900000000000000" pitchFamily="34" charset="-128"/>
                        </a:rPr>
                        <a:t>患者自身、家族、訪問看護師など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>
                          <a:latin typeface="HGPSoeiKakugothicUB" panose="020B0900000000000000" pitchFamily="34" charset="-128"/>
                          <a:ea typeface="HGPSoeiKakugothicUB" panose="020B0900000000000000" pitchFamily="34" charset="-128"/>
                        </a:rPr>
                        <a:t>透析室スタッフ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2155650"/>
                  </a:ext>
                </a:extLst>
              </a:tr>
              <a:tr h="488311">
                <a:tc>
                  <a:txBody>
                    <a:bodyPr/>
                    <a:lstStyle/>
                    <a:p>
                      <a:r>
                        <a:rPr kumimoji="1" lang="ja-JP" altLang="en-US" sz="2400">
                          <a:solidFill>
                            <a:srgbClr val="FF0000"/>
                          </a:solidFill>
                          <a:latin typeface="HGPSoeiKakugothicUB" panose="020B0900000000000000" pitchFamily="34" charset="-128"/>
                          <a:ea typeface="HGPSoeiKakugothicUB" panose="020B0900000000000000" pitchFamily="34" charset="-128"/>
                        </a:rPr>
                        <a:t>透析回数・時間</a:t>
                      </a:r>
                      <a:endParaRPr kumimoji="1" lang="en-US" altLang="ja-JP" sz="2400" dirty="0">
                        <a:solidFill>
                          <a:srgbClr val="FF0000"/>
                        </a:solidFill>
                        <a:latin typeface="HGPSoeiKakugothicUB" panose="020B0900000000000000" pitchFamily="34" charset="-128"/>
                        <a:ea typeface="HGPSoeiKakugothicUB" panose="020B0900000000000000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>
                          <a:solidFill>
                            <a:srgbClr val="FF0000"/>
                          </a:solidFill>
                          <a:latin typeface="HGPSoeiKakugothicUB" panose="020B0900000000000000" pitchFamily="34" charset="-128"/>
                          <a:ea typeface="HGPSoeiKakugothicUB" panose="020B0900000000000000" pitchFamily="34" charset="-128"/>
                        </a:rPr>
                        <a:t>毎日</a:t>
                      </a:r>
                      <a:r>
                        <a:rPr kumimoji="1" lang="ja-JP" altLang="en-US" sz="2400">
                          <a:latin typeface="HGPSoeiKakugothicUB" panose="020B0900000000000000" pitchFamily="34" charset="-128"/>
                          <a:ea typeface="HGPSoeiKakugothicUB" panose="020B0900000000000000" pitchFamily="34" charset="-128"/>
                        </a:rPr>
                        <a:t>、時間は患者による</a:t>
                      </a:r>
                      <a:endParaRPr kumimoji="1" lang="en-US" altLang="ja-JP" sz="2400" dirty="0">
                        <a:latin typeface="HGPSoeiKakugothicUB" panose="020B0900000000000000" pitchFamily="34" charset="-128"/>
                        <a:ea typeface="HGPSoeiKakugothicUB" panose="020B0900000000000000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>
                          <a:latin typeface="HGPSoeiKakugothicUB" panose="020B0900000000000000" pitchFamily="34" charset="-128"/>
                          <a:ea typeface="HGPSoeiKakugothicUB" panose="020B0900000000000000" pitchFamily="34" charset="-128"/>
                        </a:rPr>
                        <a:t>週</a:t>
                      </a:r>
                      <a:r>
                        <a:rPr kumimoji="1" lang="en-US" altLang="ja-JP" sz="2400" dirty="0">
                          <a:latin typeface="HGPSoeiKakugothicUB" panose="020B0900000000000000" pitchFamily="34" charset="-128"/>
                          <a:ea typeface="HGPSoeiKakugothicUB" panose="020B0900000000000000" pitchFamily="34" charset="-128"/>
                        </a:rPr>
                        <a:t>3</a:t>
                      </a:r>
                      <a:r>
                        <a:rPr kumimoji="1" lang="ja-JP" altLang="en-US" sz="2400">
                          <a:latin typeface="HGPSoeiKakugothicUB" panose="020B0900000000000000" pitchFamily="34" charset="-128"/>
                          <a:ea typeface="HGPSoeiKakugothicUB" panose="020B0900000000000000" pitchFamily="34" charset="-128"/>
                        </a:rPr>
                        <a:t>回、</a:t>
                      </a:r>
                      <a:r>
                        <a:rPr kumimoji="1" lang="en-US" altLang="ja-JP" sz="2400" dirty="0">
                          <a:latin typeface="HGPSoeiKakugothicUB" panose="020B0900000000000000" pitchFamily="34" charset="-128"/>
                          <a:ea typeface="HGPSoeiKakugothicUB" panose="020B0900000000000000" pitchFamily="34" charset="-128"/>
                        </a:rPr>
                        <a:t>1</a:t>
                      </a:r>
                      <a:r>
                        <a:rPr kumimoji="1" lang="ja-JP" altLang="en-US" sz="2400">
                          <a:latin typeface="HGPSoeiKakugothicUB" panose="020B0900000000000000" pitchFamily="34" charset="-128"/>
                          <a:ea typeface="HGPSoeiKakugothicUB" panose="020B0900000000000000" pitchFamily="34" charset="-128"/>
                        </a:rPr>
                        <a:t>回</a:t>
                      </a:r>
                      <a:r>
                        <a:rPr kumimoji="1" lang="en-US" altLang="ja-JP" sz="2400" dirty="0">
                          <a:latin typeface="HGPSoeiKakugothicUB" panose="020B0900000000000000" pitchFamily="34" charset="-128"/>
                          <a:ea typeface="HGPSoeiKakugothicUB" panose="020B0900000000000000" pitchFamily="34" charset="-128"/>
                        </a:rPr>
                        <a:t>4</a:t>
                      </a:r>
                      <a:r>
                        <a:rPr kumimoji="1" lang="ja-JP" altLang="en-US" sz="2400">
                          <a:latin typeface="HGPSoeiKakugothicUB" panose="020B0900000000000000" pitchFamily="34" charset="-128"/>
                          <a:ea typeface="HGPSoeiKakugothicUB" panose="020B0900000000000000" pitchFamily="34" charset="-128"/>
                        </a:rPr>
                        <a:t>時間程度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651157"/>
                  </a:ext>
                </a:extLst>
              </a:tr>
              <a:tr h="488311">
                <a:tc>
                  <a:txBody>
                    <a:bodyPr/>
                    <a:lstStyle/>
                    <a:p>
                      <a:r>
                        <a:rPr kumimoji="1" lang="ja-JP" altLang="en-US" sz="2400">
                          <a:latin typeface="HGPSoeiKakugothicUB" panose="020B0900000000000000" pitchFamily="34" charset="-128"/>
                          <a:ea typeface="HGPSoeiKakugothicUB" panose="020B0900000000000000" pitchFamily="34" charset="-128"/>
                        </a:rPr>
                        <a:t>通院回数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>
                          <a:latin typeface="HGPSoeiKakugothicUB" panose="020B0900000000000000" pitchFamily="34" charset="-128"/>
                          <a:ea typeface="HGPSoeiKakugothicUB" panose="020B0900000000000000" pitchFamily="34" charset="-128"/>
                        </a:rPr>
                        <a:t>月</a:t>
                      </a:r>
                      <a:r>
                        <a:rPr kumimoji="1" lang="en-US" altLang="ja-JP" sz="2400" dirty="0">
                          <a:latin typeface="HGPSoeiKakugothicUB" panose="020B0900000000000000" pitchFamily="34" charset="-128"/>
                          <a:ea typeface="HGPSoeiKakugothicUB" panose="020B0900000000000000" pitchFamily="34" charset="-128"/>
                        </a:rPr>
                        <a:t>1〜2</a:t>
                      </a:r>
                      <a:r>
                        <a:rPr kumimoji="1" lang="ja-JP" altLang="en-US" sz="2400">
                          <a:latin typeface="HGPSoeiKakugothicUB" panose="020B0900000000000000" pitchFamily="34" charset="-128"/>
                          <a:ea typeface="HGPSoeiKakugothicUB" panose="020B0900000000000000" pitchFamily="34" charset="-128"/>
                        </a:rPr>
                        <a:t>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>
                          <a:latin typeface="HGPSoeiKakugothicUB" panose="020B0900000000000000" pitchFamily="34" charset="-128"/>
                          <a:ea typeface="HGPSoeiKakugothicUB" panose="020B0900000000000000" pitchFamily="34" charset="-128"/>
                        </a:rPr>
                        <a:t>週</a:t>
                      </a:r>
                      <a:r>
                        <a:rPr kumimoji="1" lang="en-US" altLang="ja-JP" sz="2400" dirty="0">
                          <a:latin typeface="HGPSoeiKakugothicUB" panose="020B0900000000000000" pitchFamily="34" charset="-128"/>
                          <a:ea typeface="HGPSoeiKakugothicUB" panose="020B0900000000000000" pitchFamily="34" charset="-128"/>
                        </a:rPr>
                        <a:t>3</a:t>
                      </a:r>
                      <a:r>
                        <a:rPr kumimoji="1" lang="ja-JP" altLang="en-US" sz="2400">
                          <a:latin typeface="HGPSoeiKakugothicUB" panose="020B0900000000000000" pitchFamily="34" charset="-128"/>
                          <a:ea typeface="HGPSoeiKakugothicUB" panose="020B0900000000000000" pitchFamily="34" charset="-128"/>
                        </a:rPr>
                        <a:t>回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4354451"/>
                  </a:ext>
                </a:extLst>
              </a:tr>
              <a:tr h="488311">
                <a:tc>
                  <a:txBody>
                    <a:bodyPr/>
                    <a:lstStyle/>
                    <a:p>
                      <a:r>
                        <a:rPr kumimoji="1" lang="ja-JP" altLang="en-US" sz="2400">
                          <a:latin typeface="HGPSoeiKakugothicUB" panose="020B0900000000000000" pitchFamily="34" charset="-128"/>
                          <a:ea typeface="HGPSoeiKakugothicUB" panose="020B0900000000000000" pitchFamily="34" charset="-128"/>
                        </a:rPr>
                        <a:t>社会復帰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>
                          <a:latin typeface="HGPSoeiKakugothicUB" panose="020B0900000000000000" pitchFamily="34" charset="-128"/>
                          <a:ea typeface="HGPSoeiKakugothicUB" panose="020B0900000000000000" pitchFamily="34" charset="-128"/>
                        </a:rPr>
                        <a:t>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>
                          <a:latin typeface="HGPSoeiKakugothicUB" panose="020B0900000000000000" pitchFamily="34" charset="-128"/>
                          <a:ea typeface="HGPSoeiKakugothicUB" panose="020B0900000000000000" pitchFamily="34" charset="-128"/>
                        </a:rPr>
                        <a:t>条件付きで可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4446159"/>
                  </a:ext>
                </a:extLst>
              </a:tr>
              <a:tr h="488311">
                <a:tc>
                  <a:txBody>
                    <a:bodyPr/>
                    <a:lstStyle/>
                    <a:p>
                      <a:r>
                        <a:rPr kumimoji="1" lang="ja-JP" altLang="en-US" sz="2400">
                          <a:solidFill>
                            <a:srgbClr val="FF0000"/>
                          </a:solidFill>
                          <a:latin typeface="HGPSoeiKakugothicUB" panose="020B0900000000000000" pitchFamily="34" charset="-128"/>
                          <a:ea typeface="HGPSoeiKakugothicUB" panose="020B0900000000000000" pitchFamily="34" charset="-128"/>
                        </a:rPr>
                        <a:t>食事制限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>
                          <a:solidFill>
                            <a:srgbClr val="FF0000"/>
                          </a:solidFill>
                          <a:latin typeface="HGPSoeiKakugothicUB" panose="020B0900000000000000" pitchFamily="34" charset="-128"/>
                          <a:ea typeface="HGPSoeiKakugothicUB" panose="020B0900000000000000" pitchFamily="34" charset="-128"/>
                        </a:rPr>
                        <a:t>ゆるい</a:t>
                      </a:r>
                      <a:r>
                        <a:rPr kumimoji="1" lang="ja-JP" altLang="en-US" sz="2400">
                          <a:latin typeface="HGPSoeiKakugothicUB" panose="020B0900000000000000" pitchFamily="34" charset="-128"/>
                          <a:ea typeface="HGPSoeiKakugothicUB" panose="020B0900000000000000" pitchFamily="34" charset="-128"/>
                        </a:rPr>
                        <a:t>（塩分、水分、リン）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>
                          <a:latin typeface="HGPSoeiKakugothicUB" panose="020B0900000000000000" pitchFamily="34" charset="-128"/>
                          <a:ea typeface="HGPSoeiKakugothicUB" panose="020B0900000000000000" pitchFamily="34" charset="-128"/>
                        </a:rPr>
                        <a:t>厳密（塩分、水分、リン、カリウム、タンパク質など）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4967881"/>
                  </a:ext>
                </a:extLst>
              </a:tr>
              <a:tr h="488311">
                <a:tc>
                  <a:txBody>
                    <a:bodyPr/>
                    <a:lstStyle/>
                    <a:p>
                      <a:r>
                        <a:rPr kumimoji="1" lang="ja-JP" altLang="en-US" sz="2400">
                          <a:latin typeface="HGPSoeiKakugothicUB" panose="020B0900000000000000" pitchFamily="34" charset="-128"/>
                          <a:ea typeface="HGPSoeiKakugothicUB" panose="020B0900000000000000" pitchFamily="34" charset="-128"/>
                        </a:rPr>
                        <a:t>入浴制限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>
                          <a:latin typeface="HGPSoeiKakugothicUB" panose="020B0900000000000000" pitchFamily="34" charset="-128"/>
                          <a:ea typeface="HGPSoeiKakugothicUB" panose="020B0900000000000000" pitchFamily="34" charset="-128"/>
                        </a:rPr>
                        <a:t>カテーテル保護が必要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>
                          <a:latin typeface="HGPSoeiKakugothicUB" panose="020B0900000000000000" pitchFamily="34" charset="-128"/>
                          <a:ea typeface="HGPSoeiKakugothicUB" panose="020B0900000000000000" pitchFamily="34" charset="-128"/>
                        </a:rPr>
                        <a:t>可（透析日はシャワーのみ）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3409237"/>
                  </a:ext>
                </a:extLst>
              </a:tr>
              <a:tr h="488311">
                <a:tc>
                  <a:txBody>
                    <a:bodyPr/>
                    <a:lstStyle/>
                    <a:p>
                      <a:r>
                        <a:rPr kumimoji="1" lang="ja-JP" altLang="en-US" sz="2400">
                          <a:latin typeface="HGPSoeiKakugothicUB" panose="020B0900000000000000" pitchFamily="34" charset="-128"/>
                          <a:ea typeface="HGPSoeiKakugothicUB" panose="020B0900000000000000" pitchFamily="34" charset="-128"/>
                        </a:rPr>
                        <a:t>スポーツ制限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>
                          <a:latin typeface="HGPSoeiKakugothicUB" panose="020B0900000000000000" pitchFamily="34" charset="-128"/>
                          <a:ea typeface="HGPSoeiKakugothicUB" panose="020B0900000000000000" pitchFamily="34" charset="-128"/>
                        </a:rPr>
                        <a:t>腹圧がかかる行動は禁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>
                          <a:latin typeface="HGPSoeiKakugothicUB" panose="020B0900000000000000" pitchFamily="34" charset="-128"/>
                          <a:ea typeface="HGPSoeiKakugothicUB" panose="020B0900000000000000" pitchFamily="34" charset="-128"/>
                        </a:rPr>
                        <a:t>シャントへ負荷のかかる行動は禁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2323884"/>
                  </a:ext>
                </a:extLst>
              </a:tr>
              <a:tr h="488311">
                <a:tc>
                  <a:txBody>
                    <a:bodyPr/>
                    <a:lstStyle/>
                    <a:p>
                      <a:r>
                        <a:rPr kumimoji="1" lang="ja-JP" altLang="en-US" sz="2400">
                          <a:latin typeface="HGPSoeiKakugothicUB" panose="020B0900000000000000" pitchFamily="34" charset="-128"/>
                          <a:ea typeface="HGPSoeiKakugothicUB" panose="020B0900000000000000" pitchFamily="34" charset="-128"/>
                        </a:rPr>
                        <a:t>自己管理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>
                          <a:latin typeface="HGPSoeiKakugothicUB" panose="020B0900000000000000" pitchFamily="34" charset="-128"/>
                          <a:ea typeface="HGPSoeiKakugothicUB" panose="020B0900000000000000" pitchFamily="34" charset="-128"/>
                        </a:rPr>
                        <a:t>カテーテル管理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>
                          <a:latin typeface="HGPSoeiKakugothicUB" panose="020B0900000000000000" pitchFamily="34" charset="-128"/>
                          <a:ea typeface="HGPSoeiKakugothicUB" panose="020B0900000000000000" pitchFamily="34" charset="-128"/>
                        </a:rPr>
                        <a:t>内シャント管理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24089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38534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5542A03-CCE4-CE7A-C724-F34C6D9DF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371" y="31738"/>
            <a:ext cx="10515600" cy="1325563"/>
          </a:xfrm>
        </p:spPr>
        <p:txBody>
          <a:bodyPr>
            <a:normAutofit/>
          </a:bodyPr>
          <a:lstStyle/>
          <a:p>
            <a:r>
              <a:rPr kumimoji="1" lang="ja-JP" altLang="en-US" sz="5400"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腹膜透析と血液透析：医学編</a:t>
            </a:r>
          </a:p>
        </p:txBody>
      </p:sp>
      <p:graphicFrame>
        <p:nvGraphicFramePr>
          <p:cNvPr id="3" name="表 2">
            <a:extLst>
              <a:ext uri="{FF2B5EF4-FFF2-40B4-BE49-F238E27FC236}">
                <a16:creationId xmlns:a16="http://schemas.microsoft.com/office/drawing/2014/main" id="{77C16342-3929-730B-95BE-7D2C3905D3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7409308"/>
              </p:ext>
            </p:extLst>
          </p:nvPr>
        </p:nvGraphicFramePr>
        <p:xfrm>
          <a:off x="410371" y="1653863"/>
          <a:ext cx="11343692" cy="497987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681605">
                  <a:extLst>
                    <a:ext uri="{9D8B030D-6E8A-4147-A177-3AD203B41FA5}">
                      <a16:colId xmlns:a16="http://schemas.microsoft.com/office/drawing/2014/main" val="3193992302"/>
                    </a:ext>
                  </a:extLst>
                </a:gridCol>
                <a:gridCol w="4136727">
                  <a:extLst>
                    <a:ext uri="{9D8B030D-6E8A-4147-A177-3AD203B41FA5}">
                      <a16:colId xmlns:a16="http://schemas.microsoft.com/office/drawing/2014/main" val="798385580"/>
                    </a:ext>
                  </a:extLst>
                </a:gridCol>
                <a:gridCol w="4525360">
                  <a:extLst>
                    <a:ext uri="{9D8B030D-6E8A-4147-A177-3AD203B41FA5}">
                      <a16:colId xmlns:a16="http://schemas.microsoft.com/office/drawing/2014/main" val="861717656"/>
                    </a:ext>
                  </a:extLst>
                </a:gridCol>
              </a:tblGrid>
              <a:tr h="654343">
                <a:tc>
                  <a:txBody>
                    <a:bodyPr/>
                    <a:lstStyle/>
                    <a:p>
                      <a:endParaRPr kumimoji="1" lang="ja-JP" altLang="en-US" sz="2400">
                        <a:latin typeface="HGPSoeiKakugothicUB" panose="020B0900000000000000" pitchFamily="34" charset="-128"/>
                        <a:ea typeface="HGPSoeiKakugothicUB" panose="020B0900000000000000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b="0">
                          <a:solidFill>
                            <a:schemeClr val="tx1"/>
                          </a:solidFill>
                          <a:latin typeface="HGPSoeiKakugothicUB" panose="020B0900000000000000" pitchFamily="34" charset="-128"/>
                          <a:ea typeface="HGPSoeiKakugothicUB" panose="020B0900000000000000" pitchFamily="34" charset="-128"/>
                        </a:rPr>
                        <a:t>腹膜透析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b="0">
                          <a:solidFill>
                            <a:schemeClr val="tx1"/>
                          </a:solidFill>
                          <a:latin typeface="HGPSoeiKakugothicUB" panose="020B0900000000000000" pitchFamily="34" charset="-128"/>
                          <a:ea typeface="HGPSoeiKakugothicUB" panose="020B0900000000000000" pitchFamily="34" charset="-128"/>
                        </a:rPr>
                        <a:t>血液透析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182835"/>
                  </a:ext>
                </a:extLst>
              </a:tr>
              <a:tr h="929855">
                <a:tc>
                  <a:txBody>
                    <a:bodyPr/>
                    <a:lstStyle/>
                    <a:p>
                      <a:r>
                        <a:rPr kumimoji="1" lang="ja-JP" altLang="en-US" sz="2400">
                          <a:latin typeface="HGPSoeiKakugothicUB" panose="020B0900000000000000" pitchFamily="34" charset="-128"/>
                          <a:ea typeface="HGPSoeiKakugothicUB" panose="020B0900000000000000" pitchFamily="34" charset="-128"/>
                        </a:rPr>
                        <a:t>導入時手術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>
                          <a:latin typeface="HGPSoeiKakugothicUB" panose="020B0900000000000000" pitchFamily="34" charset="-128"/>
                          <a:ea typeface="HGPSoeiKakugothicUB" panose="020B0900000000000000" pitchFamily="34" charset="-128"/>
                        </a:rPr>
                        <a:t>必要</a:t>
                      </a:r>
                      <a:endParaRPr kumimoji="1" lang="en-US" altLang="ja-JP" sz="2400" dirty="0">
                        <a:latin typeface="HGPSoeiKakugothicUB" panose="020B0900000000000000" pitchFamily="34" charset="-128"/>
                        <a:ea typeface="HGPSoeiKakugothicUB" panose="020B0900000000000000" pitchFamily="34" charset="-128"/>
                      </a:endParaRPr>
                    </a:p>
                    <a:p>
                      <a:r>
                        <a:rPr kumimoji="1" lang="ja-JP" altLang="en-US" sz="2400">
                          <a:latin typeface="HGPSoeiKakugothicUB" panose="020B0900000000000000" pitchFamily="34" charset="-128"/>
                          <a:ea typeface="HGPSoeiKakugothicUB" panose="020B0900000000000000" pitchFamily="34" charset="-128"/>
                        </a:rPr>
                        <a:t>腹膜透析カテーテル挿入術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>
                          <a:latin typeface="HGPSoeiKakugothicUB" panose="020B0900000000000000" pitchFamily="34" charset="-128"/>
                          <a:ea typeface="HGPSoeiKakugothicUB" panose="020B0900000000000000" pitchFamily="34" charset="-128"/>
                        </a:rPr>
                        <a:t>必要</a:t>
                      </a:r>
                      <a:endParaRPr kumimoji="1" lang="en-US" altLang="ja-JP" sz="2400" dirty="0">
                        <a:latin typeface="HGPSoeiKakugothicUB" panose="020B0900000000000000" pitchFamily="34" charset="-128"/>
                        <a:ea typeface="HGPSoeiKakugothicUB" panose="020B0900000000000000" pitchFamily="34" charset="-128"/>
                      </a:endParaRPr>
                    </a:p>
                    <a:p>
                      <a:r>
                        <a:rPr kumimoji="1" lang="ja-JP" altLang="en-US" sz="2400">
                          <a:latin typeface="HGPSoeiKakugothicUB" panose="020B0900000000000000" pitchFamily="34" charset="-128"/>
                          <a:ea typeface="HGPSoeiKakugothicUB" panose="020B0900000000000000" pitchFamily="34" charset="-128"/>
                        </a:rPr>
                        <a:t>内シャント造設術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502378"/>
                  </a:ext>
                </a:extLst>
              </a:tr>
              <a:tr h="551738">
                <a:tc>
                  <a:txBody>
                    <a:bodyPr/>
                    <a:lstStyle/>
                    <a:p>
                      <a:r>
                        <a:rPr kumimoji="1" lang="ja-JP" altLang="en-US" sz="2400">
                          <a:latin typeface="HGPSoeiKakugothicUB" panose="020B0900000000000000" pitchFamily="34" charset="-128"/>
                          <a:ea typeface="HGPSoeiKakugothicUB" panose="020B0900000000000000" pitchFamily="34" charset="-128"/>
                        </a:rPr>
                        <a:t>小分子除去効率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>
                          <a:latin typeface="HGPSoeiKakugothicUB" panose="020B0900000000000000" pitchFamily="34" charset="-128"/>
                          <a:ea typeface="HGPSoeiKakugothicUB" panose="020B0900000000000000" pitchFamily="34" charset="-128"/>
                        </a:rPr>
                        <a:t>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>
                          <a:latin typeface="HGPSoeiKakugothicUB" panose="020B0900000000000000" pitchFamily="34" charset="-128"/>
                          <a:ea typeface="HGPSoeiKakugothicUB" panose="020B0900000000000000" pitchFamily="34" charset="-128"/>
                        </a:rPr>
                        <a:t>○</a:t>
                      </a:r>
                      <a:endParaRPr kumimoji="1" lang="ja-JP" altLang="en-US" sz="2400">
                        <a:latin typeface="HGPSoeiKakugothicUB" panose="020B0900000000000000" pitchFamily="34" charset="-128"/>
                        <a:ea typeface="HGPSoeiKakugothicUB" panose="020B0900000000000000" pitchFamily="34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3170122"/>
                  </a:ext>
                </a:extLst>
              </a:tr>
              <a:tr h="551738">
                <a:tc>
                  <a:txBody>
                    <a:bodyPr/>
                    <a:lstStyle/>
                    <a:p>
                      <a:r>
                        <a:rPr kumimoji="1" lang="ja-JP" altLang="en-US" sz="2400">
                          <a:latin typeface="HGPSoeiKakugothicUB" panose="020B0900000000000000" pitchFamily="34" charset="-128"/>
                          <a:ea typeface="HGPSoeiKakugothicUB" panose="020B0900000000000000" pitchFamily="34" charset="-128"/>
                        </a:rPr>
                        <a:t>中分子除去効率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>
                          <a:latin typeface="HGPSoeiKakugothicUB" panose="020B0900000000000000" pitchFamily="34" charset="-128"/>
                          <a:ea typeface="HGPSoeiKakugothicUB" panose="020B0900000000000000" pitchFamily="34" charset="-128"/>
                        </a:rPr>
                        <a:t>×</a:t>
                      </a:r>
                      <a:endParaRPr kumimoji="1" lang="ja-JP" altLang="en-US" sz="2400">
                        <a:latin typeface="HGPSoeiKakugothicUB" panose="020B0900000000000000" pitchFamily="34" charset="-128"/>
                        <a:ea typeface="HGPSoeiKakugothicUB" panose="020B0900000000000000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>
                          <a:latin typeface="HGPSoeiKakugothicUB" panose="020B0900000000000000" pitchFamily="34" charset="-128"/>
                          <a:ea typeface="HGPSoeiKakugothicUB" panose="020B0900000000000000" pitchFamily="34" charset="-128"/>
                        </a:rPr>
                        <a:t>△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7345844"/>
                  </a:ext>
                </a:extLst>
              </a:tr>
              <a:tr h="551738">
                <a:tc>
                  <a:txBody>
                    <a:bodyPr/>
                    <a:lstStyle/>
                    <a:p>
                      <a:r>
                        <a:rPr kumimoji="1" lang="ja-JP" altLang="en-US" sz="2400">
                          <a:latin typeface="HGPSoeiKakugothicUB" panose="020B0900000000000000" pitchFamily="34" charset="-128"/>
                          <a:ea typeface="HGPSoeiKakugothicUB" panose="020B0900000000000000" pitchFamily="34" charset="-128"/>
                        </a:rPr>
                        <a:t>残存腎機能維持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>
                          <a:solidFill>
                            <a:srgbClr val="FF0000"/>
                          </a:solidFill>
                          <a:latin typeface="HGPSoeiKakugothicUB" panose="020B0900000000000000" pitchFamily="34" charset="-128"/>
                          <a:ea typeface="HGPSoeiKakugothicUB" panose="020B0900000000000000" pitchFamily="34" charset="-128"/>
                        </a:rPr>
                        <a:t>効果</a:t>
                      </a:r>
                      <a:r>
                        <a:rPr kumimoji="1" lang="en-US" altLang="ja-JP" sz="2400" dirty="0">
                          <a:solidFill>
                            <a:srgbClr val="FF0000"/>
                          </a:solidFill>
                          <a:latin typeface="HGPSoeiKakugothicUB" panose="020B0900000000000000" pitchFamily="34" charset="-128"/>
                          <a:ea typeface="HGPSoeiKakugothicUB" panose="020B0900000000000000" pitchFamily="34" charset="-128"/>
                        </a:rPr>
                        <a:t>【</a:t>
                      </a:r>
                      <a:r>
                        <a:rPr kumimoji="1" lang="ja-JP" altLang="en-US" sz="2400">
                          <a:solidFill>
                            <a:srgbClr val="FF0000"/>
                          </a:solidFill>
                          <a:latin typeface="HGPSoeiKakugothicUB" panose="020B0900000000000000" pitchFamily="34" charset="-128"/>
                          <a:ea typeface="HGPSoeiKakugothicUB" panose="020B0900000000000000" pitchFamily="34" charset="-128"/>
                        </a:rPr>
                        <a:t>大</a:t>
                      </a:r>
                      <a:r>
                        <a:rPr kumimoji="1" lang="en-US" altLang="ja-JP" sz="2400" dirty="0">
                          <a:solidFill>
                            <a:srgbClr val="FF0000"/>
                          </a:solidFill>
                          <a:latin typeface="HGPSoeiKakugothicUB" panose="020B0900000000000000" pitchFamily="34" charset="-128"/>
                          <a:ea typeface="HGPSoeiKakugothicUB" panose="020B0900000000000000" pitchFamily="34" charset="-128"/>
                        </a:rPr>
                        <a:t>】</a:t>
                      </a:r>
                      <a:endParaRPr kumimoji="1" lang="ja-JP" altLang="en-US" sz="2400">
                        <a:solidFill>
                          <a:srgbClr val="FF0000"/>
                        </a:solidFill>
                        <a:latin typeface="HGPSoeiKakugothicUB" panose="020B0900000000000000" pitchFamily="34" charset="-128"/>
                        <a:ea typeface="HGPSoeiKakugothicUB" panose="020B0900000000000000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>
                          <a:latin typeface="HGPSoeiKakugothicUB" panose="020B0900000000000000" pitchFamily="34" charset="-128"/>
                          <a:ea typeface="HGPSoeiKakugothicUB" panose="020B0900000000000000" pitchFamily="34" charset="-128"/>
                        </a:rPr>
                        <a:t>効果なし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2155650"/>
                  </a:ext>
                </a:extLst>
              </a:tr>
              <a:tr h="551738">
                <a:tc>
                  <a:txBody>
                    <a:bodyPr/>
                    <a:lstStyle/>
                    <a:p>
                      <a:r>
                        <a:rPr kumimoji="1" lang="ja-JP" altLang="en-US" sz="2400">
                          <a:latin typeface="HGPSoeiKakugothicUB" panose="020B0900000000000000" pitchFamily="34" charset="-128"/>
                          <a:ea typeface="HGPSoeiKakugothicUB" panose="020B0900000000000000" pitchFamily="34" charset="-128"/>
                        </a:rPr>
                        <a:t>循環動態への影響</a:t>
                      </a:r>
                      <a:endParaRPr kumimoji="1" lang="en-US" altLang="ja-JP" sz="2400" dirty="0">
                        <a:latin typeface="HGPSoeiKakugothicUB" panose="020B0900000000000000" pitchFamily="34" charset="-128"/>
                        <a:ea typeface="HGPSoeiKakugothicUB" panose="020B0900000000000000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>
                          <a:solidFill>
                            <a:srgbClr val="FF0000"/>
                          </a:solidFill>
                          <a:latin typeface="HGPSoeiKakugothicUB" panose="020B0900000000000000" pitchFamily="34" charset="-128"/>
                          <a:ea typeface="HGPSoeiKakugothicUB" panose="020B0900000000000000" pitchFamily="34" charset="-128"/>
                        </a:rPr>
                        <a:t>小さい</a:t>
                      </a:r>
                      <a:endParaRPr kumimoji="1" lang="en-US" altLang="ja-JP" sz="2400" dirty="0">
                        <a:solidFill>
                          <a:srgbClr val="FF0000"/>
                        </a:solidFill>
                        <a:latin typeface="HGPSoeiKakugothicUB" panose="020B0900000000000000" pitchFamily="34" charset="-128"/>
                        <a:ea typeface="HGPSoeiKakugothicUB" panose="020B0900000000000000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>
                          <a:latin typeface="HGPSoeiKakugothicUB" panose="020B0900000000000000" pitchFamily="34" charset="-128"/>
                          <a:ea typeface="HGPSoeiKakugothicUB" panose="020B0900000000000000" pitchFamily="34" charset="-128"/>
                        </a:rPr>
                        <a:t>大きい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651157"/>
                  </a:ext>
                </a:extLst>
              </a:tr>
              <a:tr h="551738">
                <a:tc>
                  <a:txBody>
                    <a:bodyPr/>
                    <a:lstStyle/>
                    <a:p>
                      <a:r>
                        <a:rPr kumimoji="1" lang="ja-JP" altLang="en-US" sz="2400">
                          <a:latin typeface="HGPSoeiKakugothicUB" panose="020B0900000000000000" pitchFamily="34" charset="-128"/>
                          <a:ea typeface="HGPSoeiKakugothicUB" panose="020B0900000000000000" pitchFamily="34" charset="-128"/>
                        </a:rPr>
                        <a:t>合併症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>
                          <a:latin typeface="HGPSoeiKakugothicUB" panose="020B0900000000000000" pitchFamily="34" charset="-128"/>
                          <a:ea typeface="HGPSoeiKakugothicUB" panose="020B0900000000000000" pitchFamily="34" charset="-128"/>
                        </a:rPr>
                        <a:t>出口部</a:t>
                      </a:r>
                      <a:r>
                        <a:rPr kumimoji="1" lang="en-US" altLang="ja-JP" sz="2400" dirty="0">
                          <a:latin typeface="HGPSoeiKakugothicUB" panose="020B0900000000000000" pitchFamily="34" charset="-128"/>
                          <a:ea typeface="HGPSoeiKakugothicUB" panose="020B0900000000000000" pitchFamily="34" charset="-128"/>
                        </a:rPr>
                        <a:t>/</a:t>
                      </a:r>
                      <a:r>
                        <a:rPr kumimoji="1" lang="ja-JP" altLang="en-US" sz="2400">
                          <a:latin typeface="HGPSoeiKakugothicUB" panose="020B0900000000000000" pitchFamily="34" charset="-128"/>
                          <a:ea typeface="HGPSoeiKakugothicUB" panose="020B0900000000000000" pitchFamily="34" charset="-128"/>
                        </a:rPr>
                        <a:t>トンネル感染</a:t>
                      </a:r>
                      <a:endParaRPr kumimoji="1" lang="en-US" altLang="ja-JP" sz="2400" dirty="0">
                        <a:latin typeface="HGPSoeiKakugothicUB" panose="020B0900000000000000" pitchFamily="34" charset="-128"/>
                        <a:ea typeface="HGPSoeiKakugothicUB" panose="020B0900000000000000" pitchFamily="34" charset="-128"/>
                      </a:endParaRPr>
                    </a:p>
                    <a:p>
                      <a:r>
                        <a:rPr kumimoji="1" lang="ja-JP" altLang="en-US" sz="2400">
                          <a:latin typeface="HGPSoeiKakugothicUB" panose="020B0900000000000000" pitchFamily="34" charset="-128"/>
                          <a:ea typeface="HGPSoeiKakugothicUB" panose="020B0900000000000000" pitchFamily="34" charset="-128"/>
                        </a:rPr>
                        <a:t>腹膜炎</a:t>
                      </a:r>
                      <a:endParaRPr kumimoji="1" lang="en-US" altLang="ja-JP" sz="2400" dirty="0">
                        <a:latin typeface="HGPSoeiKakugothicUB" panose="020B0900000000000000" pitchFamily="34" charset="-128"/>
                        <a:ea typeface="HGPSoeiKakugothicUB" panose="020B0900000000000000" pitchFamily="34" charset="-128"/>
                      </a:endParaRPr>
                    </a:p>
                    <a:p>
                      <a:r>
                        <a:rPr kumimoji="1" lang="ja-JP" altLang="en-US" sz="2400">
                          <a:latin typeface="HGPSoeiKakugothicUB" panose="020B0900000000000000" pitchFamily="34" charset="-128"/>
                          <a:ea typeface="HGPSoeiKakugothicUB" panose="020B0900000000000000" pitchFamily="34" charset="-128"/>
                        </a:rPr>
                        <a:t>被嚢性腹膜硬化症（</a:t>
                      </a:r>
                      <a:r>
                        <a:rPr kumimoji="1" lang="en-US" altLang="ja-JP" sz="2400" dirty="0">
                          <a:latin typeface="HGPSoeiKakugothicUB" panose="020B0900000000000000" pitchFamily="34" charset="-128"/>
                          <a:ea typeface="HGPSoeiKakugothicUB" panose="020B0900000000000000" pitchFamily="34" charset="-128"/>
                        </a:rPr>
                        <a:t>EPS</a:t>
                      </a:r>
                      <a:r>
                        <a:rPr kumimoji="1" lang="ja-JP" altLang="en-US" sz="2400">
                          <a:latin typeface="HGPSoeiKakugothicUB" panose="020B0900000000000000" pitchFamily="34" charset="-128"/>
                          <a:ea typeface="HGPSoeiKakugothicUB" panose="020B0900000000000000" pitchFamily="34" charset="-128"/>
                        </a:rPr>
                        <a:t>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>
                          <a:latin typeface="HGPSoeiKakugothicUB" panose="020B0900000000000000" pitchFamily="34" charset="-128"/>
                          <a:ea typeface="HGPSoeiKakugothicUB" panose="020B0900000000000000" pitchFamily="34" charset="-128"/>
                        </a:rPr>
                        <a:t>シャントトラブル</a:t>
                      </a:r>
                      <a:endParaRPr kumimoji="1" lang="en-US" altLang="ja-JP" sz="2400" dirty="0">
                        <a:latin typeface="HGPSoeiKakugothicUB" panose="020B0900000000000000" pitchFamily="34" charset="-128"/>
                        <a:ea typeface="HGPSoeiKakugothicUB" panose="020B0900000000000000" pitchFamily="34" charset="-128"/>
                      </a:endParaRPr>
                    </a:p>
                    <a:p>
                      <a:r>
                        <a:rPr kumimoji="1" lang="ja-JP" altLang="en-US" sz="2400">
                          <a:latin typeface="HGPSoeiKakugothicUB" panose="020B0900000000000000" pitchFamily="34" charset="-128"/>
                          <a:ea typeface="HGPSoeiKakugothicUB" panose="020B0900000000000000" pitchFamily="34" charset="-128"/>
                        </a:rPr>
                        <a:t>（閉塞、狭窄、出血、穿刺時痛）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43544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08855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ホームベース 3">
            <a:extLst>
              <a:ext uri="{FF2B5EF4-FFF2-40B4-BE49-F238E27FC236}">
                <a16:creationId xmlns:a16="http://schemas.microsoft.com/office/drawing/2014/main" id="{C9FB26BD-AEEB-96E6-AC4F-8E0617AA6970}"/>
              </a:ext>
            </a:extLst>
          </p:cNvPr>
          <p:cNvSpPr/>
          <p:nvPr/>
        </p:nvSpPr>
        <p:spPr>
          <a:xfrm>
            <a:off x="807394" y="573803"/>
            <a:ext cx="3430642" cy="793461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>
                <a:solidFill>
                  <a:schemeClr val="tx1"/>
                </a:solidFill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腹膜透析とは</a:t>
            </a:r>
          </a:p>
        </p:txBody>
      </p:sp>
      <p:sp>
        <p:nvSpPr>
          <p:cNvPr id="5" name="ホームベース 4">
            <a:extLst>
              <a:ext uri="{FF2B5EF4-FFF2-40B4-BE49-F238E27FC236}">
                <a16:creationId xmlns:a16="http://schemas.microsoft.com/office/drawing/2014/main" id="{090ACF8E-FDE5-6BA5-84BB-92FF433E4090}"/>
              </a:ext>
            </a:extLst>
          </p:cNvPr>
          <p:cNvSpPr/>
          <p:nvPr/>
        </p:nvSpPr>
        <p:spPr>
          <a:xfrm>
            <a:off x="796663" y="1803036"/>
            <a:ext cx="4677380" cy="793461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>
                <a:solidFill>
                  <a:schemeClr val="tx1"/>
                </a:solidFill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腹膜透析</a:t>
            </a:r>
            <a:r>
              <a:rPr lang="ja-JP" altLang="en-US" sz="3200">
                <a:solidFill>
                  <a:schemeClr val="tx1"/>
                </a:solidFill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と血液透析</a:t>
            </a:r>
            <a:endParaRPr kumimoji="1" lang="ja-JP" altLang="en-US" sz="3200">
              <a:solidFill>
                <a:schemeClr val="tx1"/>
              </a:solidFill>
              <a:latin typeface="HGPSoeiKakugothicUB" panose="020B0900000000000000" pitchFamily="34" charset="-128"/>
              <a:ea typeface="HGPSoeiKakugothicUB" panose="020B0900000000000000" pitchFamily="34" charset="-128"/>
            </a:endParaRPr>
          </a:p>
        </p:txBody>
      </p:sp>
      <p:sp>
        <p:nvSpPr>
          <p:cNvPr id="6" name="ホームベース 5">
            <a:extLst>
              <a:ext uri="{FF2B5EF4-FFF2-40B4-BE49-F238E27FC236}">
                <a16:creationId xmlns:a16="http://schemas.microsoft.com/office/drawing/2014/main" id="{52B3AC68-B2DD-C822-FB9A-5154AA988A54}"/>
              </a:ext>
            </a:extLst>
          </p:cNvPr>
          <p:cNvSpPr/>
          <p:nvPr/>
        </p:nvSpPr>
        <p:spPr>
          <a:xfrm>
            <a:off x="811121" y="4261502"/>
            <a:ext cx="5803470" cy="793461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>
                <a:solidFill>
                  <a:schemeClr val="tx1"/>
                </a:solidFill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腹膜透析の導入時期と流れ</a:t>
            </a:r>
          </a:p>
        </p:txBody>
      </p:sp>
      <p:sp>
        <p:nvSpPr>
          <p:cNvPr id="7" name="ホームベース 6">
            <a:extLst>
              <a:ext uri="{FF2B5EF4-FFF2-40B4-BE49-F238E27FC236}">
                <a16:creationId xmlns:a16="http://schemas.microsoft.com/office/drawing/2014/main" id="{FD9E13B3-D084-3DB9-9891-41FFFF7E970C}"/>
              </a:ext>
            </a:extLst>
          </p:cNvPr>
          <p:cNvSpPr/>
          <p:nvPr/>
        </p:nvSpPr>
        <p:spPr>
          <a:xfrm>
            <a:off x="811121" y="5490735"/>
            <a:ext cx="4666649" cy="793461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>
                <a:solidFill>
                  <a:schemeClr val="tx1"/>
                </a:solidFill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透析液の種類と特徴</a:t>
            </a:r>
          </a:p>
        </p:txBody>
      </p:sp>
      <p:sp>
        <p:nvSpPr>
          <p:cNvPr id="2" name="ホームベース 1">
            <a:extLst>
              <a:ext uri="{FF2B5EF4-FFF2-40B4-BE49-F238E27FC236}">
                <a16:creationId xmlns:a16="http://schemas.microsoft.com/office/drawing/2014/main" id="{01E0E30D-34D1-AD95-C958-0E37494E2F06}"/>
              </a:ext>
            </a:extLst>
          </p:cNvPr>
          <p:cNvSpPr/>
          <p:nvPr/>
        </p:nvSpPr>
        <p:spPr>
          <a:xfrm>
            <a:off x="796663" y="3032269"/>
            <a:ext cx="3900529" cy="793461"/>
          </a:xfrm>
          <a:prstGeom prst="homePlat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>
                <a:solidFill>
                  <a:schemeClr val="tx1"/>
                </a:solidFill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腹膜透析の種類</a:t>
            </a:r>
          </a:p>
        </p:txBody>
      </p:sp>
    </p:spTree>
    <p:extLst>
      <p:ext uri="{BB962C8B-B14F-4D97-AF65-F5344CB8AC3E}">
        <p14:creationId xmlns:p14="http://schemas.microsoft.com/office/powerpoint/2010/main" val="12753922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E147F07-8C16-6517-C050-961FE9F8C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497" y="219032"/>
            <a:ext cx="10515600" cy="1325563"/>
          </a:xfrm>
        </p:spPr>
        <p:txBody>
          <a:bodyPr>
            <a:normAutofit/>
          </a:bodyPr>
          <a:lstStyle/>
          <a:p>
            <a:r>
              <a:rPr kumimoji="1" lang="ja-JP" altLang="en-US" sz="6000"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腹膜透析の種類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90E0F107-5542-48DF-15E3-89D10145AD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0757" y="2433755"/>
            <a:ext cx="5637921" cy="3398634"/>
          </a:xfrm>
          <a:prstGeom prst="rect">
            <a:avLst/>
          </a:prstGeom>
          <a:ln w="31750">
            <a:solidFill>
              <a:schemeClr val="accent6"/>
            </a:solidFill>
          </a:ln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B8A7505B-5474-615B-44D6-58C951595F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926" y="2433755"/>
            <a:ext cx="5795318" cy="3991423"/>
          </a:xfrm>
          <a:prstGeom prst="rect">
            <a:avLst/>
          </a:prstGeom>
          <a:ln w="31750">
            <a:solidFill>
              <a:schemeClr val="accent6"/>
            </a:solidFill>
          </a:ln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CF0AD26-246F-8ED4-1CD2-D9C62F620C44}"/>
              </a:ext>
            </a:extLst>
          </p:cNvPr>
          <p:cNvSpPr txBox="1"/>
          <p:nvPr/>
        </p:nvSpPr>
        <p:spPr>
          <a:xfrm>
            <a:off x="2261288" y="1544595"/>
            <a:ext cx="1544594" cy="707886"/>
          </a:xfrm>
          <a:prstGeom prst="rect">
            <a:avLst/>
          </a:prstGeom>
          <a:noFill/>
          <a:ln w="635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" dirty="0"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CAPD</a:t>
            </a:r>
            <a:endParaRPr kumimoji="1" lang="ja-JP" altLang="en-US" sz="4000">
              <a:latin typeface="HGPSoeiKakugothicUB" panose="020B0900000000000000" pitchFamily="34" charset="-128"/>
              <a:ea typeface="HGPSoeiKakugothicUB" panose="020B0900000000000000" pitchFamily="34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9B6C7C71-B067-808A-2A84-6E83DC14AA2C}"/>
              </a:ext>
            </a:extLst>
          </p:cNvPr>
          <p:cNvSpPr txBox="1"/>
          <p:nvPr/>
        </p:nvSpPr>
        <p:spPr>
          <a:xfrm>
            <a:off x="8307420" y="1544595"/>
            <a:ext cx="1544594" cy="707886"/>
          </a:xfrm>
          <a:prstGeom prst="rect">
            <a:avLst/>
          </a:prstGeom>
          <a:noFill/>
          <a:ln w="635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" dirty="0"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APD</a:t>
            </a:r>
            <a:endParaRPr kumimoji="1" lang="ja-JP" altLang="en-US" sz="4000">
              <a:latin typeface="HGPSoeiKakugothicUB" panose="020B0900000000000000" pitchFamily="34" charset="-128"/>
              <a:ea typeface="HGPSoeiKakugothicUB" panose="020B09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802173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D5465F8-6FEE-19DC-1C58-926B3AC98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141" y="254687"/>
            <a:ext cx="10515600" cy="1325563"/>
          </a:xfrm>
        </p:spPr>
        <p:txBody>
          <a:bodyPr>
            <a:normAutofit/>
          </a:bodyPr>
          <a:lstStyle/>
          <a:p>
            <a:r>
              <a:rPr kumimoji="1" lang="ja-JP" altLang="en-US" sz="5400"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腹膜透析の種類</a:t>
            </a:r>
            <a:r>
              <a:rPr kumimoji="1" lang="en-US" altLang="ja-JP" sz="5400" dirty="0"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【CAPD】</a:t>
            </a:r>
            <a:endParaRPr kumimoji="1" lang="ja-JP" altLang="en-US" sz="5400">
              <a:latin typeface="HGPSoeiKakugothicUB" panose="020B0900000000000000" pitchFamily="34" charset="-128"/>
              <a:ea typeface="HGPSoeiKakugothicUB" panose="020B0900000000000000" pitchFamily="34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A4180D7-20DC-A1B7-6D40-B6A4EA577F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3995" y="2050942"/>
            <a:ext cx="10515600" cy="39156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sz="3200" dirty="0"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CAPD</a:t>
            </a:r>
            <a:r>
              <a:rPr lang="ja-JP" altLang="en-US" sz="3200"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：持続携行式腹膜透析</a:t>
            </a:r>
            <a:endParaRPr lang="en-US" altLang="ja-JP" sz="3200" dirty="0">
              <a:latin typeface="HGPSoeiKakugothicUB" panose="020B0900000000000000" pitchFamily="34" charset="-128"/>
              <a:ea typeface="HGPSoeiKakugothicUB" panose="020B0900000000000000" pitchFamily="34" charset="-128"/>
            </a:endParaRPr>
          </a:p>
          <a:p>
            <a:pPr marL="0" indent="0">
              <a:buNone/>
            </a:pPr>
            <a:r>
              <a:rPr kumimoji="1" lang="ja-JP" altLang="en-US" sz="3200"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　　　　</a:t>
            </a:r>
            <a:r>
              <a:rPr kumimoji="1" lang="en-US" altLang="ja-JP" sz="3200" dirty="0"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 continuous ambulatory peritoneal d</a:t>
            </a:r>
            <a:r>
              <a:rPr lang="en-US" altLang="ja-JP" sz="3200" dirty="0"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ialysis</a:t>
            </a:r>
          </a:p>
          <a:p>
            <a:pPr marL="0" indent="0">
              <a:buNone/>
            </a:pPr>
            <a:r>
              <a:rPr lang="ja-JP" altLang="en-US" sz="3200"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・ツインバッグを用いて手作業で透析液の注入・廃液をする</a:t>
            </a:r>
            <a:endParaRPr lang="en-US" altLang="ja-JP" sz="3200" dirty="0">
              <a:latin typeface="HGPSoeiKakugothicUB" panose="020B0900000000000000" pitchFamily="34" charset="-128"/>
              <a:ea typeface="HGPSoeiKakugothicUB" panose="020B0900000000000000" pitchFamily="34" charset="-128"/>
            </a:endParaRPr>
          </a:p>
          <a:p>
            <a:pPr marL="0" indent="0">
              <a:buNone/>
            </a:pPr>
            <a:r>
              <a:rPr lang="ja-JP" altLang="en-US" sz="3200"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・通常、</a:t>
            </a:r>
            <a:r>
              <a:rPr lang="en-US" altLang="ja-JP" sz="3600" dirty="0">
                <a:solidFill>
                  <a:schemeClr val="accent6"/>
                </a:solidFill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1</a:t>
            </a:r>
            <a:r>
              <a:rPr lang="ja-JP" altLang="en-US" sz="3600">
                <a:solidFill>
                  <a:schemeClr val="accent6"/>
                </a:solidFill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日</a:t>
            </a:r>
            <a:r>
              <a:rPr lang="en-US" altLang="ja-JP" sz="3600" dirty="0">
                <a:solidFill>
                  <a:schemeClr val="accent6"/>
                </a:solidFill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4</a:t>
            </a:r>
            <a:r>
              <a:rPr lang="ja-JP" altLang="en-US" sz="3600">
                <a:solidFill>
                  <a:schemeClr val="accent6"/>
                </a:solidFill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回</a:t>
            </a:r>
            <a:r>
              <a:rPr lang="ja-JP" altLang="en-US" sz="3200"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の交換（交換時間は</a:t>
            </a:r>
            <a:r>
              <a:rPr lang="en-US" altLang="ja-JP" sz="3200" dirty="0"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20〜30</a:t>
            </a:r>
            <a:r>
              <a:rPr lang="ja-JP" altLang="en-US" sz="3200"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分）</a:t>
            </a:r>
            <a:endParaRPr lang="en-US" altLang="ja-JP" sz="3200" dirty="0">
              <a:latin typeface="HGPSoeiKakugothicUB" panose="020B0900000000000000" pitchFamily="34" charset="-128"/>
              <a:ea typeface="HGPSoeiKakugothicUB" panose="020B0900000000000000" pitchFamily="34" charset="-128"/>
            </a:endParaRPr>
          </a:p>
          <a:p>
            <a:pPr marL="0" indent="0">
              <a:buNone/>
            </a:pPr>
            <a:r>
              <a:rPr kumimoji="1" lang="ja-JP" altLang="en-US" sz="3200"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・バッグの接続・切り離しをする</a:t>
            </a:r>
            <a:r>
              <a:rPr kumimoji="1" lang="ja-JP" altLang="en-US" sz="3200">
                <a:solidFill>
                  <a:schemeClr val="accent2"/>
                </a:solidFill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「つなぐ」</a:t>
            </a:r>
            <a:r>
              <a:rPr kumimoji="1" lang="ja-JP" altLang="en-US" sz="3200"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は必要</a:t>
            </a:r>
            <a:endParaRPr kumimoji="1" lang="en-US" altLang="ja-JP" sz="3200" dirty="0">
              <a:latin typeface="HGPSoeiKakugothicUB" panose="020B0900000000000000" pitchFamily="34" charset="-128"/>
              <a:ea typeface="HGPSoeiKakugothicUB" panose="020B0900000000000000" pitchFamily="34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5E0350CE-D194-B06C-5888-58F29A6076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3870" y="4596712"/>
            <a:ext cx="2708129" cy="2261287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E60C38CA-06B4-8F3F-BFEE-867545DE42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3232" y="1"/>
            <a:ext cx="3628768" cy="2499249"/>
          </a:xfrm>
          <a:prstGeom prst="rect">
            <a:avLst/>
          </a:prstGeom>
          <a:ln w="31750">
            <a:solidFill>
              <a:schemeClr val="accent6"/>
            </a:solidFill>
          </a:ln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102BF0C5-D05F-0E8F-E68E-209FA93799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988311"/>
            <a:ext cx="1804086" cy="1869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787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0F4CF53-27BC-4B67-4267-09F1B6A02E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5400"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腹膜透析の種類</a:t>
            </a:r>
            <a:r>
              <a:rPr kumimoji="1" lang="en-US" altLang="ja-JP" sz="5400" dirty="0"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【APD】</a:t>
            </a:r>
            <a:endParaRPr kumimoji="1" lang="ja-JP" altLang="en-US" sz="5400">
              <a:latin typeface="HGPSoeiKakugothicUB" panose="020B0900000000000000" pitchFamily="34" charset="-128"/>
              <a:ea typeface="HGPSoeiKakugothicUB" panose="020B0900000000000000" pitchFamily="34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FDBE6EC-70CB-913D-7063-7EFF584EDB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ja-JP" sz="3200" dirty="0"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APD</a:t>
            </a:r>
            <a:r>
              <a:rPr kumimoji="1" lang="ja-JP" altLang="en-US" sz="3200"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：自動腹膜透析</a:t>
            </a:r>
            <a:endParaRPr kumimoji="1" lang="en-US" altLang="ja-JP" sz="3200" dirty="0">
              <a:latin typeface="HGPSoeiKakugothicUB" panose="020B0900000000000000" pitchFamily="34" charset="-128"/>
              <a:ea typeface="HGPSoeiKakugothicUB" panose="020B0900000000000000" pitchFamily="34" charset="-128"/>
            </a:endParaRPr>
          </a:p>
          <a:p>
            <a:pPr marL="0" indent="0">
              <a:buNone/>
            </a:pPr>
            <a:r>
              <a:rPr lang="en-US" altLang="ja-JP" sz="3200" dirty="0"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           </a:t>
            </a:r>
            <a:r>
              <a:rPr kumimoji="1" lang="en-US" altLang="ja-JP" sz="3200" dirty="0"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automated peritoneal dialysis</a:t>
            </a:r>
          </a:p>
          <a:p>
            <a:pPr marL="0" indent="0">
              <a:buNone/>
            </a:pPr>
            <a:r>
              <a:rPr lang="ja-JP" altLang="en-US" sz="3200"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・</a:t>
            </a:r>
            <a:r>
              <a:rPr lang="ja-JP" altLang="en-US" sz="3200">
                <a:solidFill>
                  <a:schemeClr val="accent2"/>
                </a:solidFill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「かぐや」</a:t>
            </a:r>
            <a:r>
              <a:rPr lang="ja-JP" altLang="en-US" sz="3200"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を用いて自動で透析液の注入・廃液をする</a:t>
            </a:r>
            <a:endParaRPr lang="en-US" altLang="ja-JP" sz="3200" dirty="0">
              <a:latin typeface="HGPSoeiKakugothicUB" panose="020B0900000000000000" pitchFamily="34" charset="-128"/>
              <a:ea typeface="HGPSoeiKakugothicUB" panose="020B0900000000000000" pitchFamily="34" charset="-128"/>
            </a:endParaRPr>
          </a:p>
          <a:p>
            <a:pPr marL="0" indent="0">
              <a:buNone/>
            </a:pPr>
            <a:r>
              <a:rPr kumimoji="1" lang="ja-JP" altLang="en-US" sz="3200"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・通常、</a:t>
            </a:r>
            <a:r>
              <a:rPr kumimoji="1" lang="en-US" altLang="ja-JP" sz="3600" dirty="0">
                <a:solidFill>
                  <a:schemeClr val="accent6"/>
                </a:solidFill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1</a:t>
            </a:r>
            <a:r>
              <a:rPr kumimoji="1" lang="ja-JP" altLang="en-US" sz="3600">
                <a:solidFill>
                  <a:schemeClr val="accent6"/>
                </a:solidFill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日</a:t>
            </a:r>
            <a:r>
              <a:rPr kumimoji="1" lang="en-US" altLang="ja-JP" sz="3600" dirty="0">
                <a:solidFill>
                  <a:schemeClr val="accent6"/>
                </a:solidFill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1</a:t>
            </a:r>
            <a:r>
              <a:rPr kumimoji="1" lang="ja-JP" altLang="en-US" sz="3600">
                <a:solidFill>
                  <a:schemeClr val="accent6"/>
                </a:solidFill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回</a:t>
            </a:r>
            <a:r>
              <a:rPr kumimoji="1" lang="ja-JP" altLang="en-US" sz="3200"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夜間に行う（</a:t>
            </a:r>
            <a:r>
              <a:rPr lang="en-US" altLang="ja-JP" sz="3200" dirty="0"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6〜8</a:t>
            </a:r>
            <a:r>
              <a:rPr lang="ja-JP" altLang="en-US" sz="3200"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時間程度</a:t>
            </a:r>
            <a:r>
              <a:rPr kumimoji="1" lang="ja-JP" altLang="en-US" sz="3200"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）</a:t>
            </a:r>
            <a:endParaRPr kumimoji="1" lang="en-US" altLang="ja-JP" sz="3200" dirty="0">
              <a:latin typeface="HGPSoeiKakugothicUB" panose="020B0900000000000000" pitchFamily="34" charset="-128"/>
              <a:ea typeface="HGPSoeiKakugothicUB" panose="020B0900000000000000" pitchFamily="34" charset="-128"/>
            </a:endParaRPr>
          </a:p>
          <a:p>
            <a:pPr marL="0" indent="0">
              <a:buNone/>
            </a:pPr>
            <a:r>
              <a:rPr lang="ja-JP" altLang="en-US" sz="3200"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・バッグの接続・切り離しをする</a:t>
            </a:r>
            <a:r>
              <a:rPr lang="ja-JP" altLang="en-US" sz="3200">
                <a:solidFill>
                  <a:schemeClr val="accent2"/>
                </a:solidFill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「つなぐ」</a:t>
            </a:r>
            <a:r>
              <a:rPr lang="ja-JP" altLang="en-US" sz="3200"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は必要</a:t>
            </a:r>
            <a:endParaRPr kumimoji="1" lang="ja-JP" altLang="en-US" sz="3200">
              <a:latin typeface="HGPSoeiKakugothicUB" panose="020B0900000000000000" pitchFamily="34" charset="-128"/>
              <a:ea typeface="HGPSoeiKakugothicUB" panose="020B0900000000000000" pitchFamily="34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0EC23D2A-D72C-863B-DF19-885BF0F1CB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4819" y="0"/>
            <a:ext cx="3997181" cy="2409568"/>
          </a:xfrm>
          <a:prstGeom prst="rect">
            <a:avLst/>
          </a:prstGeom>
          <a:ln w="31750">
            <a:solidFill>
              <a:schemeClr val="accent6"/>
            </a:solidFill>
          </a:ln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777270D8-3A36-CA59-87AE-54185DA4B5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1277" y="4160760"/>
            <a:ext cx="2848043" cy="2569430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821AE07C-E4CD-EB0B-E23B-E20DC591AA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080000"/>
            <a:ext cx="5080000" cy="177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198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0F4CF53-27BC-4B67-4267-09F1B6A02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3981"/>
            <a:ext cx="10515600" cy="1325563"/>
          </a:xfrm>
        </p:spPr>
        <p:txBody>
          <a:bodyPr>
            <a:normAutofit/>
          </a:bodyPr>
          <a:lstStyle/>
          <a:p>
            <a:r>
              <a:rPr kumimoji="1" lang="ja-JP" altLang="en-US" sz="5400"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腹膜透析の種類</a:t>
            </a:r>
            <a:r>
              <a:rPr kumimoji="1" lang="en-US" altLang="ja-JP" sz="5400" dirty="0"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【APD】</a:t>
            </a:r>
            <a:endParaRPr kumimoji="1" lang="ja-JP" altLang="en-US" sz="5400">
              <a:latin typeface="HGPSoeiKakugothicUB" panose="020B0900000000000000" pitchFamily="34" charset="-128"/>
              <a:ea typeface="HGPSoeiKakugothicUB" panose="020B0900000000000000" pitchFamily="34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FDBE6EC-70CB-913D-7063-7EFF584EDB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4481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ja-JP" sz="4000" dirty="0"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APD</a:t>
            </a:r>
            <a:r>
              <a:rPr lang="ja-JP" altLang="en-US" sz="4000"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にも実は</a:t>
            </a:r>
            <a:r>
              <a:rPr lang="en-US" altLang="ja-JP" sz="4000" dirty="0"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2</a:t>
            </a:r>
            <a:r>
              <a:rPr lang="ja-JP" altLang="en-US" sz="4000"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種類</a:t>
            </a:r>
            <a:endParaRPr lang="en-US" altLang="ja-JP" sz="4000" dirty="0">
              <a:latin typeface="HGPSoeiKakugothicUB" panose="020B0900000000000000" pitchFamily="34" charset="-128"/>
              <a:ea typeface="HGPSoeiKakugothicUB" panose="020B0900000000000000" pitchFamily="34" charset="-128"/>
            </a:endParaRPr>
          </a:p>
          <a:p>
            <a:pPr marL="0" indent="0">
              <a:buNone/>
            </a:pPr>
            <a:r>
              <a:rPr kumimoji="1" lang="ja-JP" altLang="en-US" sz="3200"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　　</a:t>
            </a:r>
            <a:r>
              <a:rPr kumimoji="1" lang="en-US" altLang="ja-JP" sz="3200" dirty="0"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●NIPD</a:t>
            </a:r>
            <a:r>
              <a:rPr kumimoji="1" lang="ja-JP" altLang="en-US" sz="3200"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：</a:t>
            </a:r>
            <a:r>
              <a:rPr kumimoji="1" lang="en-US" altLang="ja-JP" sz="3200" dirty="0"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nocturnal intermittent peritoneal dialysis</a:t>
            </a:r>
          </a:p>
          <a:p>
            <a:pPr marL="0" indent="0">
              <a:buNone/>
            </a:pPr>
            <a:r>
              <a:rPr lang="ja-JP" altLang="en-US" sz="3200"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　　　　　・夜間間欠式腹膜透析</a:t>
            </a:r>
            <a:endParaRPr lang="en-US" altLang="ja-JP" sz="3200" dirty="0">
              <a:latin typeface="HGPSoeiKakugothicUB" panose="020B0900000000000000" pitchFamily="34" charset="-128"/>
              <a:ea typeface="HGPSoeiKakugothicUB" panose="020B0900000000000000" pitchFamily="34" charset="-128"/>
            </a:endParaRPr>
          </a:p>
          <a:p>
            <a:pPr marL="0" indent="0">
              <a:buNone/>
            </a:pPr>
            <a:r>
              <a:rPr kumimoji="1" lang="ja-JP" altLang="en-US" sz="3200"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　　　　　・いわゆる「</a:t>
            </a:r>
            <a:r>
              <a:rPr kumimoji="1" lang="en-US" altLang="ja-JP" sz="3200" dirty="0"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APD</a:t>
            </a:r>
            <a:r>
              <a:rPr kumimoji="1" lang="ja-JP" altLang="en-US" sz="3200"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」</a:t>
            </a:r>
            <a:endParaRPr kumimoji="1" lang="en-US" altLang="ja-JP" sz="3200" dirty="0">
              <a:latin typeface="HGPSoeiKakugothicUB" panose="020B0900000000000000" pitchFamily="34" charset="-128"/>
              <a:ea typeface="HGPSoeiKakugothicUB" panose="020B0900000000000000" pitchFamily="34" charset="-128"/>
            </a:endParaRPr>
          </a:p>
          <a:p>
            <a:pPr marL="0" indent="0">
              <a:buNone/>
            </a:pPr>
            <a:r>
              <a:rPr lang="ja-JP" altLang="en-US" sz="3200"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　　</a:t>
            </a:r>
            <a:r>
              <a:rPr lang="en-US" altLang="ja-JP" sz="3200" dirty="0"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●CCPD</a:t>
            </a:r>
            <a:r>
              <a:rPr lang="ja-JP" altLang="en-US" sz="3200"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：</a:t>
            </a:r>
            <a:r>
              <a:rPr lang="en-US" altLang="ja-JP" sz="3200" dirty="0"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continuous cycling peritoneal dialysis</a:t>
            </a:r>
          </a:p>
          <a:p>
            <a:pPr marL="0" indent="0">
              <a:buNone/>
            </a:pPr>
            <a:r>
              <a:rPr kumimoji="1" lang="ja-JP" altLang="en-US" sz="3200"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　　　　　・持続周期的腹膜透析</a:t>
            </a:r>
            <a:endParaRPr kumimoji="1" lang="en-US" altLang="ja-JP" sz="3200" dirty="0">
              <a:latin typeface="HGPSoeiKakugothicUB" panose="020B0900000000000000" pitchFamily="34" charset="-128"/>
              <a:ea typeface="HGPSoeiKakugothicUB" panose="020B0900000000000000" pitchFamily="34" charset="-128"/>
            </a:endParaRPr>
          </a:p>
          <a:p>
            <a:pPr marL="0" indent="0">
              <a:buNone/>
            </a:pPr>
            <a:r>
              <a:rPr lang="ja-JP" altLang="en-US" sz="3200"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　　　　　・</a:t>
            </a:r>
            <a:r>
              <a:rPr lang="en-US" altLang="ja-JP" sz="3200" dirty="0"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NIPD</a:t>
            </a:r>
            <a:r>
              <a:rPr lang="ja-JP" altLang="en-US" sz="3200"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＋日中透析液貯留</a:t>
            </a:r>
            <a:endParaRPr kumimoji="1" lang="ja-JP" altLang="en-US" sz="3200">
              <a:latin typeface="HGPSoeiKakugothicUB" panose="020B0900000000000000" pitchFamily="34" charset="-128"/>
              <a:ea typeface="HGPSoeiKakugothicUB" panose="020B09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384675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1D4C5F9-D1EA-A016-348A-C8AF8D681E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893583"/>
          </a:xfrm>
        </p:spPr>
        <p:txBody>
          <a:bodyPr>
            <a:normAutofit/>
          </a:bodyPr>
          <a:lstStyle/>
          <a:p>
            <a:r>
              <a:rPr kumimoji="1" lang="ja-JP" altLang="en-US" sz="6600"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プライマリケア医のための</a:t>
            </a:r>
            <a:br>
              <a:rPr kumimoji="1" lang="en-US" altLang="ja-JP" sz="6600" dirty="0">
                <a:latin typeface="HGPSoeiKakugothicUB" panose="020B0900000000000000" pitchFamily="34" charset="-128"/>
                <a:ea typeface="HGPSoeiKakugothicUB" panose="020B0900000000000000" pitchFamily="34" charset="-128"/>
              </a:rPr>
            </a:br>
            <a:r>
              <a:rPr kumimoji="1" lang="ja-JP" altLang="en-US" sz="6600"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腹膜透析</a:t>
            </a:r>
            <a:br>
              <a:rPr kumimoji="1" lang="en-US" altLang="ja-JP" sz="6600" dirty="0">
                <a:latin typeface="HGPSoeiKakugothicUB" panose="020B0900000000000000" pitchFamily="34" charset="-128"/>
                <a:ea typeface="HGPSoeiKakugothicUB" panose="020B0900000000000000" pitchFamily="34" charset="-128"/>
              </a:rPr>
            </a:br>
            <a:r>
              <a:rPr lang="en-US" altLang="ja-JP" sz="4800" dirty="0">
                <a:solidFill>
                  <a:schemeClr val="accent6"/>
                </a:solidFill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②</a:t>
            </a:r>
            <a:r>
              <a:rPr lang="ja-JP" altLang="en-US" sz="4800">
                <a:solidFill>
                  <a:schemeClr val="accent6"/>
                </a:solidFill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日常管理・トラブルシューティング</a:t>
            </a:r>
            <a:endParaRPr kumimoji="1" lang="ja-JP" altLang="en-US" sz="6600">
              <a:latin typeface="HGPSoeiKakugothicUB" panose="020B0900000000000000" pitchFamily="34" charset="-128"/>
              <a:ea typeface="HGPSoeiKakugothicUB" panose="020B0900000000000000" pitchFamily="34" charset="-128"/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31C2AE53-D475-3A7C-960F-68C5E28A7E6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en-US" altLang="ja-JP" dirty="0"/>
          </a:p>
          <a:p>
            <a:endParaRPr lang="en-US" altLang="ja-JP" dirty="0"/>
          </a:p>
          <a:p>
            <a:r>
              <a:rPr kumimoji="1" lang="ja-JP" altLang="en-US" sz="4000"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佐藤克哉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940A924-1820-EBA3-E096-6E80C811EAFD}"/>
              </a:ext>
            </a:extLst>
          </p:cNvPr>
          <p:cNvSpPr txBox="1"/>
          <p:nvPr/>
        </p:nvSpPr>
        <p:spPr>
          <a:xfrm>
            <a:off x="6460435" y="6126289"/>
            <a:ext cx="533731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2025</a:t>
            </a:r>
            <a:r>
              <a:rPr lang="en-US" altLang="ja-JP" dirty="0"/>
              <a:t>/10/9</a:t>
            </a:r>
            <a:r>
              <a:rPr lang="ja-JP" altLang="en-US"/>
              <a:t>　プライマリケアレクチャーシリーズ</a:t>
            </a:r>
            <a:endParaRPr kumimoji="1" lang="ja-JP" altLang="en-US"/>
          </a:p>
        </p:txBody>
      </p:sp>
      <p:sp>
        <p:nvSpPr>
          <p:cNvPr id="5" name="四角形吹き出し 4">
            <a:extLst>
              <a:ext uri="{FF2B5EF4-FFF2-40B4-BE49-F238E27FC236}">
                <a16:creationId xmlns:a16="http://schemas.microsoft.com/office/drawing/2014/main" id="{DF1353A5-6DA0-E9FA-0A9B-AAFBD69481F5}"/>
              </a:ext>
            </a:extLst>
          </p:cNvPr>
          <p:cNvSpPr/>
          <p:nvPr/>
        </p:nvSpPr>
        <p:spPr>
          <a:xfrm>
            <a:off x="487017" y="377687"/>
            <a:ext cx="2375453" cy="744675"/>
          </a:xfrm>
          <a:prstGeom prst="wedgeRectCallout">
            <a:avLst>
              <a:gd name="adj1" fmla="val 40255"/>
              <a:gd name="adj2" fmla="val 958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/>
              <a:t>来週はこちら！</a:t>
            </a:r>
          </a:p>
        </p:txBody>
      </p:sp>
    </p:spTree>
    <p:extLst>
      <p:ext uri="{BB962C8B-B14F-4D97-AF65-F5344CB8AC3E}">
        <p14:creationId xmlns:p14="http://schemas.microsoft.com/office/powerpoint/2010/main" val="3249148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E7812D9-F64F-BB7E-67E2-AD72BB75C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408" y="207267"/>
            <a:ext cx="10515600" cy="970023"/>
          </a:xfrm>
        </p:spPr>
        <p:txBody>
          <a:bodyPr>
            <a:normAutofit/>
          </a:bodyPr>
          <a:lstStyle/>
          <a:p>
            <a:r>
              <a:rPr kumimoji="1" lang="en-US" altLang="ja-JP" sz="6000" dirty="0"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CAPD</a:t>
            </a:r>
            <a:r>
              <a:rPr kumimoji="1" lang="ja-JP" altLang="en-US" sz="6000"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と</a:t>
            </a:r>
            <a:r>
              <a:rPr kumimoji="1" lang="en-US" altLang="ja-JP" sz="6000" dirty="0"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APD</a:t>
            </a:r>
            <a:r>
              <a:rPr kumimoji="1" lang="ja-JP" altLang="en-US" sz="6000"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の比較</a:t>
            </a:r>
          </a:p>
        </p:txBody>
      </p:sp>
      <p:graphicFrame>
        <p:nvGraphicFramePr>
          <p:cNvPr id="4" name="表 3">
            <a:extLst>
              <a:ext uri="{FF2B5EF4-FFF2-40B4-BE49-F238E27FC236}">
                <a16:creationId xmlns:a16="http://schemas.microsoft.com/office/drawing/2014/main" id="{53EE1A59-4DE4-2AEA-0D08-F33FFB2E0C1A}"/>
              </a:ext>
            </a:extLst>
          </p:cNvPr>
          <p:cNvGraphicFramePr>
            <a:graphicFrameLocks noGrp="1"/>
          </p:cNvGraphicFramePr>
          <p:nvPr/>
        </p:nvGraphicFramePr>
        <p:xfrm>
          <a:off x="504568" y="1177289"/>
          <a:ext cx="11383662" cy="547344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848229">
                  <a:extLst>
                    <a:ext uri="{9D8B030D-6E8A-4147-A177-3AD203B41FA5}">
                      <a16:colId xmlns:a16="http://schemas.microsoft.com/office/drawing/2014/main" val="2287576543"/>
                    </a:ext>
                  </a:extLst>
                </a:gridCol>
                <a:gridCol w="3429666">
                  <a:extLst>
                    <a:ext uri="{9D8B030D-6E8A-4147-A177-3AD203B41FA5}">
                      <a16:colId xmlns:a16="http://schemas.microsoft.com/office/drawing/2014/main" val="1905645514"/>
                    </a:ext>
                  </a:extLst>
                </a:gridCol>
                <a:gridCol w="6105767">
                  <a:extLst>
                    <a:ext uri="{9D8B030D-6E8A-4147-A177-3AD203B41FA5}">
                      <a16:colId xmlns:a16="http://schemas.microsoft.com/office/drawing/2014/main" val="455452996"/>
                    </a:ext>
                  </a:extLst>
                </a:gridCol>
              </a:tblGrid>
              <a:tr h="838018">
                <a:tc>
                  <a:txBody>
                    <a:bodyPr/>
                    <a:lstStyle/>
                    <a:p>
                      <a:endParaRPr kumimoji="1" lang="ja-JP" altLang="en-US" sz="4000">
                        <a:latin typeface="Hiragino Kaku Gothic Std W8" panose="020B0800000000000000" pitchFamily="34" charset="-128"/>
                        <a:ea typeface="Hiragino Kaku Gothic Std W8" panose="020B0800000000000000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dirty="0">
                          <a:latin typeface="Hiragino Kaku Gothic Std W8" panose="020B0800000000000000" pitchFamily="34" charset="-128"/>
                          <a:ea typeface="Hiragino Kaku Gothic Std W8" panose="020B0800000000000000" pitchFamily="34" charset="-128"/>
                        </a:rPr>
                        <a:t>CAPD</a:t>
                      </a:r>
                      <a:endParaRPr kumimoji="1" lang="ja-JP" altLang="en-US" sz="4000">
                        <a:latin typeface="Hiragino Kaku Gothic Std W8" panose="020B0800000000000000" pitchFamily="34" charset="-128"/>
                        <a:ea typeface="Hiragino Kaku Gothic Std W8" panose="020B0800000000000000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dirty="0">
                          <a:latin typeface="Hiragino Kaku Gothic Std W8" panose="020B0800000000000000" pitchFamily="34" charset="-128"/>
                          <a:ea typeface="Hiragino Kaku Gothic Std W8" panose="020B0800000000000000" pitchFamily="34" charset="-128"/>
                        </a:rPr>
                        <a:t>APD</a:t>
                      </a:r>
                      <a:endParaRPr kumimoji="1" lang="ja-JP" altLang="en-US" sz="4000">
                        <a:latin typeface="Hiragino Kaku Gothic Std W8" panose="020B0800000000000000" pitchFamily="34" charset="-128"/>
                        <a:ea typeface="Hiragino Kaku Gothic Std W8" panose="020B0800000000000000" pitchFamily="34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4167392"/>
                  </a:ext>
                </a:extLst>
              </a:tr>
              <a:tr h="230534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>
                          <a:latin typeface="Hiragino Kaku Gothic Std W8" panose="020B0800000000000000" pitchFamily="34" charset="-128"/>
                          <a:ea typeface="Hiragino Kaku Gothic Std W8" panose="020B0800000000000000" pitchFamily="34" charset="-128"/>
                        </a:rPr>
                        <a:t>メリット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>
                          <a:latin typeface="+mn-ea"/>
                          <a:ea typeface="+mn-ea"/>
                        </a:rPr>
                        <a:t>◯</a:t>
                      </a:r>
                      <a:r>
                        <a:rPr kumimoji="1" lang="ja-JP" altLang="en-US" sz="1800" b="1">
                          <a:latin typeface="+mn-ea"/>
                          <a:ea typeface="+mn-ea"/>
                        </a:rPr>
                        <a:t>導入期や体格の小さい人は</a:t>
                      </a:r>
                      <a:endParaRPr kumimoji="1" lang="en-US" altLang="ja-JP" sz="1800" b="1" dirty="0">
                        <a:latin typeface="+mn-ea"/>
                        <a:ea typeface="+mn-ea"/>
                      </a:endParaRPr>
                    </a:p>
                    <a:p>
                      <a:r>
                        <a:rPr kumimoji="1" lang="en-US" altLang="ja-JP" sz="1800" b="1" dirty="0">
                          <a:latin typeface="+mn-ea"/>
                          <a:ea typeface="+mn-ea"/>
                        </a:rPr>
                        <a:t>    1</a:t>
                      </a:r>
                      <a:r>
                        <a:rPr kumimoji="1" lang="ja-JP" altLang="en-US" sz="1800" b="1">
                          <a:latin typeface="+mn-ea"/>
                          <a:ea typeface="+mn-ea"/>
                        </a:rPr>
                        <a:t>日</a:t>
                      </a:r>
                      <a:r>
                        <a:rPr kumimoji="1" lang="en-US" altLang="ja-JP" sz="1800" b="1" dirty="0">
                          <a:latin typeface="+mn-ea"/>
                          <a:ea typeface="+mn-ea"/>
                        </a:rPr>
                        <a:t>3</a:t>
                      </a:r>
                      <a:r>
                        <a:rPr kumimoji="1" lang="ja-JP" altLang="en-US" sz="1800" b="1">
                          <a:latin typeface="+mn-ea"/>
                          <a:ea typeface="+mn-ea"/>
                        </a:rPr>
                        <a:t>回交換も検討可能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>
                          <a:latin typeface="+mn-ea"/>
                          <a:ea typeface="+mn-ea"/>
                        </a:rPr>
                        <a:t>○</a:t>
                      </a:r>
                      <a:r>
                        <a:rPr kumimoji="1" lang="ja-JP" altLang="en-US" sz="1800" b="1">
                          <a:latin typeface="+mn-ea"/>
                          <a:ea typeface="+mn-ea"/>
                        </a:rPr>
                        <a:t>昼間の拘束時間が少なく、社会復帰に適している</a:t>
                      </a:r>
                      <a:endParaRPr kumimoji="1" lang="en-US" altLang="ja-JP" sz="1800" b="1" dirty="0">
                        <a:latin typeface="+mn-ea"/>
                        <a:ea typeface="+mn-ea"/>
                      </a:endParaRPr>
                    </a:p>
                    <a:p>
                      <a:r>
                        <a:rPr kumimoji="1" lang="en-US" altLang="ja-JP" sz="1800" b="1" dirty="0">
                          <a:latin typeface="+mn-ea"/>
                          <a:ea typeface="+mn-ea"/>
                        </a:rPr>
                        <a:t>○</a:t>
                      </a:r>
                      <a:r>
                        <a:rPr kumimoji="1" lang="ja-JP" altLang="en-US" sz="1800" b="1">
                          <a:latin typeface="+mn-ea"/>
                          <a:ea typeface="+mn-ea"/>
                        </a:rPr>
                        <a:t>仰臥位で行うため、透析液を比較的多めに使用できる</a:t>
                      </a:r>
                      <a:endParaRPr kumimoji="1" lang="en-US" altLang="ja-JP" sz="1800" b="1" dirty="0">
                        <a:latin typeface="+mn-ea"/>
                        <a:ea typeface="+mn-ea"/>
                      </a:endParaRPr>
                    </a:p>
                    <a:p>
                      <a:r>
                        <a:rPr kumimoji="1" lang="en-US" altLang="ja-JP" sz="1800" b="1" dirty="0">
                          <a:latin typeface="+mn-ea"/>
                          <a:ea typeface="+mn-ea"/>
                        </a:rPr>
                        <a:t>○</a:t>
                      </a:r>
                      <a:r>
                        <a:rPr kumimoji="1" lang="ja-JP" altLang="en-US" sz="1800" b="1">
                          <a:latin typeface="+mn-ea"/>
                          <a:ea typeface="+mn-ea"/>
                        </a:rPr>
                        <a:t>腹腔内圧が上がりにくいため、鼠径ヘルニアの患者に</a:t>
                      </a:r>
                      <a:endParaRPr kumimoji="1" lang="en-US" altLang="ja-JP" sz="1800" b="1" dirty="0">
                        <a:latin typeface="+mn-ea"/>
                        <a:ea typeface="+mn-ea"/>
                      </a:endParaRPr>
                    </a:p>
                    <a:p>
                      <a:r>
                        <a:rPr kumimoji="1" lang="ja-JP" altLang="en-US" sz="1800" b="1">
                          <a:latin typeface="+mn-ea"/>
                          <a:ea typeface="+mn-ea"/>
                        </a:rPr>
                        <a:t>　も使いやすい</a:t>
                      </a:r>
                      <a:endParaRPr kumimoji="1" lang="en-US" altLang="ja-JP" sz="1800" b="1" dirty="0">
                        <a:latin typeface="+mn-ea"/>
                        <a:ea typeface="+mn-ea"/>
                      </a:endParaRPr>
                    </a:p>
                    <a:p>
                      <a:r>
                        <a:rPr kumimoji="1" lang="en-US" altLang="ja-JP" sz="1800" b="1" dirty="0">
                          <a:latin typeface="+mn-ea"/>
                          <a:ea typeface="+mn-ea"/>
                        </a:rPr>
                        <a:t>◯</a:t>
                      </a:r>
                      <a:r>
                        <a:rPr kumimoji="1" lang="ja-JP" altLang="en-US" sz="1800" b="1">
                          <a:latin typeface="+mn-ea"/>
                          <a:ea typeface="+mn-ea"/>
                        </a:rPr>
                        <a:t>短時間交換のため、除水量を確保しやすい</a:t>
                      </a:r>
                      <a:endParaRPr kumimoji="1" lang="en-US" altLang="ja-JP" sz="1800" b="1" dirty="0">
                        <a:latin typeface="+mn-ea"/>
                        <a:ea typeface="+mn-ea"/>
                      </a:endParaRPr>
                    </a:p>
                    <a:p>
                      <a:r>
                        <a:rPr kumimoji="1" lang="en-US" altLang="ja-JP" sz="1800" b="1" dirty="0">
                          <a:latin typeface="+mn-ea"/>
                          <a:ea typeface="+mn-ea"/>
                        </a:rPr>
                        <a:t>○</a:t>
                      </a:r>
                      <a:r>
                        <a:rPr kumimoji="1" lang="ja-JP" altLang="en-US" sz="1800" b="1">
                          <a:latin typeface="+mn-ea"/>
                          <a:ea typeface="+mn-ea"/>
                        </a:rPr>
                        <a:t>家族や訪問看護師など、別の人に機械を操作してもら</a:t>
                      </a:r>
                      <a:endParaRPr kumimoji="1" lang="en-US" altLang="ja-JP" sz="1800" b="1" dirty="0">
                        <a:latin typeface="+mn-ea"/>
                        <a:ea typeface="+mn-ea"/>
                      </a:endParaRPr>
                    </a:p>
                    <a:p>
                      <a:r>
                        <a:rPr kumimoji="1" lang="en-US" altLang="ja-JP" sz="1800" b="1" dirty="0">
                          <a:latin typeface="+mn-ea"/>
                          <a:ea typeface="+mn-ea"/>
                        </a:rPr>
                        <a:t>   </a:t>
                      </a:r>
                      <a:r>
                        <a:rPr kumimoji="1" lang="ja-JP" altLang="en-US" sz="1800" b="1">
                          <a:latin typeface="+mn-ea"/>
                          <a:ea typeface="+mn-ea"/>
                        </a:rPr>
                        <a:t>って透析することができる（</a:t>
                      </a:r>
                      <a:r>
                        <a:rPr kumimoji="1" lang="en-US" altLang="ja-JP" sz="1800" b="1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Assisted-PD</a:t>
                      </a:r>
                      <a:r>
                        <a:rPr kumimoji="1" lang="ja-JP" altLang="en-US" sz="1800" b="1">
                          <a:latin typeface="+mn-ea"/>
                          <a:ea typeface="+mn-ea"/>
                        </a:rPr>
                        <a:t>）</a:t>
                      </a:r>
                      <a:endParaRPr kumimoji="1" lang="en-US" altLang="ja-JP" sz="1800" b="1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2711412"/>
                  </a:ext>
                </a:extLst>
              </a:tr>
              <a:tr h="233007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>
                          <a:latin typeface="Hiragino Kaku Gothic Std W8" panose="020B0800000000000000" pitchFamily="34" charset="-128"/>
                          <a:ea typeface="Hiragino Kaku Gothic Std W8" panose="020B0800000000000000" pitchFamily="34" charset="-128"/>
                        </a:rPr>
                        <a:t>デメリット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>
                          <a:latin typeface="+mn-ea"/>
                          <a:ea typeface="+mn-ea"/>
                        </a:rPr>
                        <a:t>○</a:t>
                      </a:r>
                      <a:r>
                        <a:rPr kumimoji="1" lang="ja-JP" altLang="en-US" sz="1800" b="1">
                          <a:latin typeface="+mn-ea"/>
                          <a:ea typeface="+mn-ea"/>
                        </a:rPr>
                        <a:t>透析液交換の時間を確保す</a:t>
                      </a:r>
                      <a:endParaRPr kumimoji="1" lang="en-US" altLang="ja-JP" sz="1800" b="1" dirty="0">
                        <a:latin typeface="+mn-ea"/>
                        <a:ea typeface="+mn-ea"/>
                      </a:endParaRPr>
                    </a:p>
                    <a:p>
                      <a:r>
                        <a:rPr kumimoji="1" lang="en-US" altLang="ja-JP" sz="1800" b="1" dirty="0">
                          <a:latin typeface="+mn-ea"/>
                          <a:ea typeface="+mn-ea"/>
                        </a:rPr>
                        <a:t>    </a:t>
                      </a:r>
                      <a:r>
                        <a:rPr kumimoji="1" lang="ja-JP" altLang="en-US" sz="1800" b="1">
                          <a:latin typeface="+mn-ea"/>
                          <a:ea typeface="+mn-ea"/>
                        </a:rPr>
                        <a:t>る必要がある（</a:t>
                      </a:r>
                      <a:r>
                        <a:rPr kumimoji="1" lang="en-US" altLang="ja-JP" sz="1800" b="1" dirty="0">
                          <a:latin typeface="+mn-ea"/>
                          <a:ea typeface="+mn-ea"/>
                        </a:rPr>
                        <a:t>15〜30</a:t>
                      </a:r>
                      <a:r>
                        <a:rPr kumimoji="1" lang="ja-JP" altLang="en-US" sz="1800" b="1">
                          <a:latin typeface="+mn-ea"/>
                          <a:ea typeface="+mn-ea"/>
                        </a:rPr>
                        <a:t>分）</a:t>
                      </a:r>
                      <a:endParaRPr kumimoji="1" lang="en-US" altLang="ja-JP" sz="1800" b="1" dirty="0">
                        <a:latin typeface="+mn-ea"/>
                        <a:ea typeface="+mn-ea"/>
                      </a:endParaRPr>
                    </a:p>
                    <a:p>
                      <a:r>
                        <a:rPr kumimoji="1" lang="en-US" altLang="ja-JP" sz="1800" b="1" dirty="0">
                          <a:latin typeface="+mn-ea"/>
                          <a:ea typeface="+mn-ea"/>
                        </a:rPr>
                        <a:t>○</a:t>
                      </a:r>
                      <a:r>
                        <a:rPr kumimoji="1" lang="ja-JP" altLang="en-US" sz="1800" b="1">
                          <a:latin typeface="+mn-ea"/>
                          <a:ea typeface="+mn-ea"/>
                        </a:rPr>
                        <a:t>自身での透析液交換の手技</a:t>
                      </a:r>
                      <a:endParaRPr kumimoji="1" lang="en-US" altLang="ja-JP" sz="1800" b="1" dirty="0">
                        <a:latin typeface="+mn-ea"/>
                        <a:ea typeface="+mn-ea"/>
                      </a:endParaRPr>
                    </a:p>
                    <a:p>
                      <a:r>
                        <a:rPr kumimoji="1" lang="en-US" altLang="ja-JP" sz="1800" b="1" dirty="0">
                          <a:latin typeface="+mn-ea"/>
                          <a:ea typeface="+mn-ea"/>
                        </a:rPr>
                        <a:t>    </a:t>
                      </a:r>
                      <a:r>
                        <a:rPr kumimoji="1" lang="ja-JP" altLang="en-US" sz="1800" b="1">
                          <a:latin typeface="+mn-ea"/>
                          <a:ea typeface="+mn-ea"/>
                        </a:rPr>
                        <a:t>獲得が必要</a:t>
                      </a:r>
                      <a:endParaRPr kumimoji="1" lang="en-US" altLang="ja-JP" sz="1800" b="1" dirty="0">
                        <a:latin typeface="+mn-ea"/>
                        <a:ea typeface="+mn-ea"/>
                      </a:endParaRPr>
                    </a:p>
                    <a:p>
                      <a:r>
                        <a:rPr kumimoji="1" lang="en-US" altLang="ja-JP" sz="1800" b="1" dirty="0">
                          <a:latin typeface="+mn-ea"/>
                          <a:ea typeface="+mn-ea"/>
                        </a:rPr>
                        <a:t>○</a:t>
                      </a:r>
                      <a:r>
                        <a:rPr kumimoji="1" lang="ja-JP" altLang="en-US" sz="1800" b="1">
                          <a:latin typeface="+mn-ea"/>
                          <a:ea typeface="+mn-ea"/>
                        </a:rPr>
                        <a:t>腹部膨満感を感じやすい</a:t>
                      </a:r>
                      <a:endParaRPr kumimoji="1" lang="en-US" altLang="ja-JP" sz="1800" b="1" dirty="0">
                        <a:latin typeface="+mn-ea"/>
                        <a:ea typeface="+mn-ea"/>
                      </a:endParaRPr>
                    </a:p>
                    <a:p>
                      <a:r>
                        <a:rPr kumimoji="1" lang="en-US" altLang="ja-JP" sz="1800" b="1" dirty="0">
                          <a:latin typeface="+mn-ea"/>
                          <a:ea typeface="+mn-ea"/>
                        </a:rPr>
                        <a:t>◯</a:t>
                      </a:r>
                      <a:r>
                        <a:rPr kumimoji="1" lang="ja-JP" altLang="en-US" sz="1800" b="1">
                          <a:latin typeface="+mn-ea"/>
                          <a:ea typeface="+mn-ea"/>
                        </a:rPr>
                        <a:t>除水量確保のために、交換時</a:t>
                      </a:r>
                      <a:endParaRPr kumimoji="1" lang="en-US" altLang="ja-JP" sz="1800" b="1" dirty="0">
                        <a:latin typeface="+mn-ea"/>
                        <a:ea typeface="+mn-ea"/>
                      </a:endParaRPr>
                    </a:p>
                    <a:p>
                      <a:r>
                        <a:rPr kumimoji="1" lang="en-US" altLang="ja-JP" sz="1800" b="1" dirty="0">
                          <a:latin typeface="+mn-ea"/>
                          <a:ea typeface="+mn-ea"/>
                        </a:rPr>
                        <a:t>    </a:t>
                      </a:r>
                      <a:r>
                        <a:rPr kumimoji="1" lang="ja-JP" altLang="en-US" sz="1800" b="1">
                          <a:latin typeface="+mn-ea"/>
                          <a:ea typeface="+mn-ea"/>
                        </a:rPr>
                        <a:t>間の設定が難しい場合あり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>
                          <a:latin typeface="+mn-ea"/>
                          <a:ea typeface="+mn-ea"/>
                        </a:rPr>
                        <a:t>○APD</a:t>
                      </a:r>
                      <a:r>
                        <a:rPr kumimoji="1" lang="ja-JP" altLang="en-US" sz="1800" b="1">
                          <a:latin typeface="+mn-ea"/>
                          <a:ea typeface="+mn-ea"/>
                        </a:rPr>
                        <a:t>サイクラー「かぐや」を設置するための電源や</a:t>
                      </a:r>
                      <a:endParaRPr kumimoji="1" lang="en-US" altLang="ja-JP" sz="1800" b="1" dirty="0">
                        <a:latin typeface="+mn-ea"/>
                        <a:ea typeface="+mn-ea"/>
                      </a:endParaRPr>
                    </a:p>
                    <a:p>
                      <a:r>
                        <a:rPr kumimoji="1" lang="ja-JP" altLang="en-US" sz="1800" b="1">
                          <a:latin typeface="+mn-ea"/>
                          <a:ea typeface="+mn-ea"/>
                        </a:rPr>
                        <a:t>　スペースが必要</a:t>
                      </a:r>
                      <a:endParaRPr kumimoji="1" lang="en-US" altLang="ja-JP" sz="1800" b="1" dirty="0">
                        <a:latin typeface="+mn-ea"/>
                        <a:ea typeface="+mn-ea"/>
                      </a:endParaRPr>
                    </a:p>
                    <a:p>
                      <a:r>
                        <a:rPr kumimoji="1" lang="en-US" altLang="ja-JP" sz="1800" b="1" dirty="0">
                          <a:latin typeface="+mn-ea"/>
                          <a:ea typeface="+mn-ea"/>
                        </a:rPr>
                        <a:t>○</a:t>
                      </a:r>
                      <a:r>
                        <a:rPr kumimoji="1" lang="ja-JP" altLang="en-US" sz="1800" b="1">
                          <a:latin typeface="+mn-ea"/>
                          <a:ea typeface="+mn-ea"/>
                        </a:rPr>
                        <a:t>アラームが鳴りやすい</a:t>
                      </a:r>
                      <a:endParaRPr kumimoji="1" lang="en-US" altLang="ja-JP" sz="1800" b="1" dirty="0">
                        <a:latin typeface="+mn-ea"/>
                        <a:ea typeface="+mn-ea"/>
                      </a:endParaRPr>
                    </a:p>
                    <a:p>
                      <a:r>
                        <a:rPr kumimoji="1" lang="en-US" altLang="ja-JP" sz="1800" b="1" dirty="0">
                          <a:latin typeface="+mn-ea"/>
                          <a:ea typeface="+mn-ea"/>
                        </a:rPr>
                        <a:t>◯</a:t>
                      </a:r>
                      <a:r>
                        <a:rPr kumimoji="1" lang="ja-JP" altLang="en-US" sz="1800" b="1">
                          <a:latin typeface="+mn-ea"/>
                          <a:ea typeface="+mn-ea"/>
                        </a:rPr>
                        <a:t>不眠や夜間活動（トイレなど）の問題がある</a:t>
                      </a:r>
                      <a:endParaRPr kumimoji="1" lang="en-US" altLang="ja-JP" sz="1800" b="1" dirty="0">
                        <a:latin typeface="+mn-ea"/>
                        <a:ea typeface="+mn-ea"/>
                      </a:endParaRPr>
                    </a:p>
                    <a:p>
                      <a:r>
                        <a:rPr kumimoji="1" lang="en-US" altLang="ja-JP" sz="1800" b="1" dirty="0">
                          <a:latin typeface="+mn-ea"/>
                          <a:ea typeface="+mn-ea"/>
                        </a:rPr>
                        <a:t>◯</a:t>
                      </a:r>
                      <a:r>
                        <a:rPr kumimoji="1" lang="ja-JP" altLang="en-US" sz="1800" b="1">
                          <a:latin typeface="+mn-ea"/>
                          <a:ea typeface="+mn-ea"/>
                        </a:rPr>
                        <a:t>ベッドでの拘束時間が長い</a:t>
                      </a:r>
                      <a:endParaRPr kumimoji="1" lang="en-US" altLang="ja-JP" sz="1800" b="1" dirty="0">
                        <a:latin typeface="+mn-ea"/>
                        <a:ea typeface="+mn-ea"/>
                      </a:endParaRPr>
                    </a:p>
                    <a:p>
                      <a:r>
                        <a:rPr kumimoji="1" lang="en-US" altLang="ja-JP" sz="1800" b="1" dirty="0">
                          <a:latin typeface="+mn-ea"/>
                          <a:ea typeface="+mn-ea"/>
                        </a:rPr>
                        <a:t>○</a:t>
                      </a:r>
                      <a:r>
                        <a:rPr kumimoji="1" lang="ja-JP" altLang="en-US" sz="1800" b="1">
                          <a:latin typeface="+mn-ea"/>
                          <a:ea typeface="+mn-ea"/>
                        </a:rPr>
                        <a:t>停電などの緊急時対応を考慮しておく必要がある</a:t>
                      </a:r>
                      <a:endParaRPr kumimoji="1" lang="en-US" altLang="ja-JP" sz="1800" b="1" dirty="0">
                        <a:latin typeface="+mn-ea"/>
                        <a:ea typeface="+mn-ea"/>
                      </a:endParaRPr>
                    </a:p>
                    <a:p>
                      <a:r>
                        <a:rPr kumimoji="1" lang="en-US" altLang="ja-JP" sz="1800" b="1" dirty="0">
                          <a:latin typeface="+mn-ea"/>
                          <a:ea typeface="+mn-ea"/>
                        </a:rPr>
                        <a:t>○1</a:t>
                      </a:r>
                      <a:r>
                        <a:rPr kumimoji="1" lang="ja-JP" altLang="en-US" sz="1800" b="1">
                          <a:latin typeface="+mn-ea"/>
                          <a:ea typeface="+mn-ea"/>
                        </a:rPr>
                        <a:t>回あたりに液貯留時間が短くなり、中</a:t>
                      </a:r>
                      <a:r>
                        <a:rPr kumimoji="1" lang="en-US" altLang="ja-JP" sz="1800" b="1" dirty="0">
                          <a:latin typeface="+mn-ea"/>
                          <a:ea typeface="+mn-ea"/>
                        </a:rPr>
                        <a:t>〜</a:t>
                      </a:r>
                      <a:r>
                        <a:rPr kumimoji="1" lang="ja-JP" altLang="en-US" sz="1800" b="1">
                          <a:latin typeface="+mn-ea"/>
                          <a:ea typeface="+mn-ea"/>
                        </a:rPr>
                        <a:t>大分子量物質</a:t>
                      </a:r>
                      <a:endParaRPr kumimoji="1" lang="en-US" altLang="ja-JP" sz="1800" b="1" dirty="0">
                        <a:latin typeface="+mn-ea"/>
                        <a:ea typeface="+mn-ea"/>
                      </a:endParaRPr>
                    </a:p>
                    <a:p>
                      <a:r>
                        <a:rPr kumimoji="1" lang="ja-JP" altLang="en-US" sz="1800" b="1">
                          <a:latin typeface="+mn-ea"/>
                          <a:ea typeface="+mn-ea"/>
                        </a:rPr>
                        <a:t>　の除去効率が落ちる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33076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22745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ホームベース 3">
            <a:extLst>
              <a:ext uri="{FF2B5EF4-FFF2-40B4-BE49-F238E27FC236}">
                <a16:creationId xmlns:a16="http://schemas.microsoft.com/office/drawing/2014/main" id="{C9FB26BD-AEEB-96E6-AC4F-8E0617AA6970}"/>
              </a:ext>
            </a:extLst>
          </p:cNvPr>
          <p:cNvSpPr/>
          <p:nvPr/>
        </p:nvSpPr>
        <p:spPr>
          <a:xfrm>
            <a:off x="807394" y="573803"/>
            <a:ext cx="3430642" cy="793461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>
                <a:solidFill>
                  <a:schemeClr val="tx1"/>
                </a:solidFill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腹膜透析とは</a:t>
            </a:r>
          </a:p>
        </p:txBody>
      </p:sp>
      <p:sp>
        <p:nvSpPr>
          <p:cNvPr id="5" name="ホームベース 4">
            <a:extLst>
              <a:ext uri="{FF2B5EF4-FFF2-40B4-BE49-F238E27FC236}">
                <a16:creationId xmlns:a16="http://schemas.microsoft.com/office/drawing/2014/main" id="{090ACF8E-FDE5-6BA5-84BB-92FF433E4090}"/>
              </a:ext>
            </a:extLst>
          </p:cNvPr>
          <p:cNvSpPr/>
          <p:nvPr/>
        </p:nvSpPr>
        <p:spPr>
          <a:xfrm>
            <a:off x="796663" y="1803036"/>
            <a:ext cx="4677380" cy="793461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>
                <a:solidFill>
                  <a:schemeClr val="tx1"/>
                </a:solidFill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腹膜透析</a:t>
            </a:r>
            <a:r>
              <a:rPr lang="ja-JP" altLang="en-US" sz="3200">
                <a:solidFill>
                  <a:schemeClr val="tx1"/>
                </a:solidFill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と血液透析</a:t>
            </a:r>
            <a:endParaRPr kumimoji="1" lang="ja-JP" altLang="en-US" sz="3200">
              <a:solidFill>
                <a:schemeClr val="tx1"/>
              </a:solidFill>
              <a:latin typeface="HGPSoeiKakugothicUB" panose="020B0900000000000000" pitchFamily="34" charset="-128"/>
              <a:ea typeface="HGPSoeiKakugothicUB" panose="020B0900000000000000" pitchFamily="34" charset="-128"/>
            </a:endParaRPr>
          </a:p>
        </p:txBody>
      </p:sp>
      <p:sp>
        <p:nvSpPr>
          <p:cNvPr id="6" name="ホームベース 5">
            <a:extLst>
              <a:ext uri="{FF2B5EF4-FFF2-40B4-BE49-F238E27FC236}">
                <a16:creationId xmlns:a16="http://schemas.microsoft.com/office/drawing/2014/main" id="{52B3AC68-B2DD-C822-FB9A-5154AA988A54}"/>
              </a:ext>
            </a:extLst>
          </p:cNvPr>
          <p:cNvSpPr/>
          <p:nvPr/>
        </p:nvSpPr>
        <p:spPr>
          <a:xfrm>
            <a:off x="811121" y="4261502"/>
            <a:ext cx="5803470" cy="793461"/>
          </a:xfrm>
          <a:prstGeom prst="homePlat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>
                <a:solidFill>
                  <a:schemeClr val="tx1"/>
                </a:solidFill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腹膜透析の導入時期と流れ</a:t>
            </a:r>
          </a:p>
        </p:txBody>
      </p:sp>
      <p:sp>
        <p:nvSpPr>
          <p:cNvPr id="7" name="ホームベース 6">
            <a:extLst>
              <a:ext uri="{FF2B5EF4-FFF2-40B4-BE49-F238E27FC236}">
                <a16:creationId xmlns:a16="http://schemas.microsoft.com/office/drawing/2014/main" id="{FD9E13B3-D084-3DB9-9891-41FFFF7E970C}"/>
              </a:ext>
            </a:extLst>
          </p:cNvPr>
          <p:cNvSpPr/>
          <p:nvPr/>
        </p:nvSpPr>
        <p:spPr>
          <a:xfrm>
            <a:off x="811121" y="5490735"/>
            <a:ext cx="4666649" cy="793461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>
                <a:solidFill>
                  <a:schemeClr val="tx1"/>
                </a:solidFill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透析液の種類と特徴</a:t>
            </a:r>
          </a:p>
        </p:txBody>
      </p:sp>
      <p:sp>
        <p:nvSpPr>
          <p:cNvPr id="2" name="ホームベース 1">
            <a:extLst>
              <a:ext uri="{FF2B5EF4-FFF2-40B4-BE49-F238E27FC236}">
                <a16:creationId xmlns:a16="http://schemas.microsoft.com/office/drawing/2014/main" id="{01E0E30D-34D1-AD95-C958-0E37494E2F06}"/>
              </a:ext>
            </a:extLst>
          </p:cNvPr>
          <p:cNvSpPr/>
          <p:nvPr/>
        </p:nvSpPr>
        <p:spPr>
          <a:xfrm>
            <a:off x="796663" y="3032269"/>
            <a:ext cx="3900529" cy="793461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>
                <a:solidFill>
                  <a:schemeClr val="tx1"/>
                </a:solidFill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腹膜透析の種類</a:t>
            </a:r>
          </a:p>
        </p:txBody>
      </p:sp>
    </p:spTree>
    <p:extLst>
      <p:ext uri="{BB962C8B-B14F-4D97-AF65-F5344CB8AC3E}">
        <p14:creationId xmlns:p14="http://schemas.microsoft.com/office/powerpoint/2010/main" val="41449106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799D0C7-D568-A376-2A68-DCE910F21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5936"/>
            <a:ext cx="10515600" cy="1325563"/>
          </a:xfrm>
        </p:spPr>
        <p:txBody>
          <a:bodyPr>
            <a:normAutofit/>
          </a:bodyPr>
          <a:lstStyle/>
          <a:p>
            <a:r>
              <a:rPr kumimoji="1" lang="ja-JP" altLang="en-US" sz="5400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腹膜透析の導入時期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8C7FC04-0397-BDE0-BCF6-41ED3DB6AB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7265" y="1581666"/>
            <a:ext cx="11343503" cy="433761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kumimoji="1" lang="en-US" altLang="ja-JP" sz="1200" u="sng" dirty="0">
              <a:latin typeface="Hiragino Kaku Gothic Std W8" panose="020B0800000000000000" pitchFamily="34" charset="-128"/>
              <a:ea typeface="Hiragino Kaku Gothic Std W8" panose="020B0800000000000000" pitchFamily="34" charset="-128"/>
            </a:endParaRPr>
          </a:p>
          <a:p>
            <a:pPr marL="0" indent="0">
              <a:buNone/>
            </a:pPr>
            <a:r>
              <a:rPr kumimoji="1" lang="ja-JP" altLang="en-US" sz="3600" u="sng">
                <a:solidFill>
                  <a:srgbClr val="FF0000"/>
                </a:solidFill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★腹膜透析の導入時期について十分なエビデンスなし</a:t>
            </a:r>
            <a:endParaRPr kumimoji="1" lang="en-US" altLang="ja-JP" sz="3600" u="sng" dirty="0">
              <a:solidFill>
                <a:srgbClr val="FF0000"/>
              </a:solidFill>
              <a:latin typeface="Hiragino Kaku Gothic Std W8" panose="020B0800000000000000" pitchFamily="34" charset="-128"/>
              <a:ea typeface="Hiragino Kaku Gothic Std W8" panose="020B0800000000000000" pitchFamily="34" charset="-128"/>
            </a:endParaRPr>
          </a:p>
          <a:p>
            <a:pPr marL="0" indent="0">
              <a:buNone/>
            </a:pPr>
            <a:endParaRPr lang="en-US" altLang="ja-JP" sz="1100" dirty="0">
              <a:latin typeface="Hiragino Kaku Gothic Std W8" panose="020B0800000000000000" pitchFamily="34" charset="-128"/>
              <a:ea typeface="Hiragino Kaku Gothic Std W8" panose="020B0800000000000000" pitchFamily="34" charset="-128"/>
            </a:endParaRPr>
          </a:p>
          <a:p>
            <a:pPr marL="0" indent="0">
              <a:buNone/>
            </a:pPr>
            <a:r>
              <a:rPr kumimoji="1" lang="ja-JP" altLang="en-US" sz="2400"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・米国の腹膜透析導入基準：</a:t>
            </a:r>
            <a:r>
              <a:rPr kumimoji="1" lang="en-US" altLang="ja-JP" sz="2400" dirty="0"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CKDstage5</a:t>
            </a:r>
            <a:r>
              <a:rPr kumimoji="1" lang="ja-JP" altLang="en-US" sz="2400"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（</a:t>
            </a:r>
            <a:r>
              <a:rPr kumimoji="1" lang="en-US" altLang="ja-JP" sz="2400" dirty="0"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GFR≦15ml/min/1.73m</a:t>
            </a:r>
            <a:r>
              <a:rPr kumimoji="1" lang="en-US" altLang="ja-JP" sz="2400" baseline="30000" dirty="0"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2</a:t>
            </a:r>
            <a:r>
              <a:rPr kumimoji="1" lang="ja-JP" altLang="en-US" sz="2400"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）</a:t>
            </a:r>
            <a:endParaRPr kumimoji="1" lang="en-US" altLang="ja-JP" sz="2400" dirty="0">
              <a:latin typeface="HGPSoeiKakugothicUB" panose="020B0900000000000000" pitchFamily="34" charset="-128"/>
              <a:ea typeface="HGPSoeiKakugothicUB" panose="020B0900000000000000" pitchFamily="34" charset="-128"/>
            </a:endParaRPr>
          </a:p>
          <a:p>
            <a:pPr marL="0" indent="0">
              <a:buNone/>
            </a:pPr>
            <a:endParaRPr kumimoji="1" lang="en-US" altLang="ja-JP" sz="2400" dirty="0">
              <a:latin typeface="HGPSoeiKakugothicUB" panose="020B0900000000000000" pitchFamily="34" charset="-128"/>
              <a:ea typeface="HGPSoeiKakugothicUB" panose="020B0900000000000000" pitchFamily="34" charset="-128"/>
            </a:endParaRPr>
          </a:p>
          <a:p>
            <a:pPr marL="0" indent="0">
              <a:buNone/>
            </a:pPr>
            <a:r>
              <a:rPr lang="ja-JP" altLang="en-US" sz="2400"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・</a:t>
            </a:r>
            <a:r>
              <a:rPr lang="en-US" altLang="ja-JP" sz="2400" dirty="0"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eGFR5〜10mL/min/1.73m</a:t>
            </a:r>
            <a:r>
              <a:rPr lang="en-US" altLang="ja-JP" sz="2400" baseline="30000" dirty="0"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2</a:t>
            </a:r>
            <a:r>
              <a:rPr lang="ja-JP" altLang="en-US" sz="2400"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で導入された患者群は</a:t>
            </a:r>
            <a:endParaRPr lang="en-US" altLang="ja-JP" sz="2400" dirty="0">
              <a:latin typeface="HGPSoeiKakugothicUB" panose="020B0900000000000000" pitchFamily="34" charset="-128"/>
              <a:ea typeface="HGPSoeiKakugothicUB" panose="020B0900000000000000" pitchFamily="34" charset="-128"/>
            </a:endParaRPr>
          </a:p>
          <a:p>
            <a:pPr marL="0" indent="0">
              <a:buNone/>
            </a:pPr>
            <a:r>
              <a:rPr lang="ja-JP" altLang="en-US" sz="2400"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　</a:t>
            </a:r>
            <a:r>
              <a:rPr lang="en-US" altLang="ja-JP" sz="2400" dirty="0"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5mL/min/1.73m</a:t>
            </a:r>
            <a:r>
              <a:rPr lang="en-US" altLang="ja-JP" sz="2400" baseline="30000" dirty="0"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2</a:t>
            </a:r>
            <a:r>
              <a:rPr lang="ja-JP" altLang="en-US" sz="2400"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未満での導入群や</a:t>
            </a:r>
            <a:endParaRPr lang="en-US" altLang="ja-JP" sz="2400" dirty="0">
              <a:latin typeface="HGPSoeiKakugothicUB" panose="020B0900000000000000" pitchFamily="34" charset="-128"/>
              <a:ea typeface="HGPSoeiKakugothicUB" panose="020B0900000000000000" pitchFamily="34" charset="-128"/>
            </a:endParaRPr>
          </a:p>
          <a:p>
            <a:pPr marL="0" indent="0">
              <a:buNone/>
            </a:pPr>
            <a:r>
              <a:rPr lang="ja-JP" altLang="en-US" sz="2400"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　</a:t>
            </a:r>
            <a:r>
              <a:rPr lang="en-US" altLang="ja-JP" sz="2400" dirty="0"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10mL/min/1.73m</a:t>
            </a:r>
            <a:r>
              <a:rPr lang="en-US" altLang="ja-JP" sz="2400" baseline="30000" dirty="0"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2</a:t>
            </a:r>
            <a:r>
              <a:rPr lang="ja-JP" altLang="en-US" sz="2400"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以上での導入群より優位に生命予後良好</a:t>
            </a:r>
            <a:r>
              <a:rPr lang="en-US" altLang="ja-JP" sz="2400" baseline="30000" dirty="0"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1)</a:t>
            </a:r>
          </a:p>
          <a:p>
            <a:pPr marL="0" indent="0">
              <a:buNone/>
            </a:pPr>
            <a:r>
              <a:rPr kumimoji="1" lang="ja-JP" altLang="en-US" sz="2400"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・早期開始群（</a:t>
            </a:r>
            <a:r>
              <a:rPr kumimoji="1" lang="en-US" altLang="ja-JP" sz="2400" dirty="0"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eGFR10〜14</a:t>
            </a:r>
            <a:r>
              <a:rPr lang="en-US" altLang="ja-JP" sz="2400" dirty="0"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mL/min/1.73m</a:t>
            </a:r>
            <a:r>
              <a:rPr lang="en-US" altLang="ja-JP" sz="2400" baseline="30000" dirty="0"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2</a:t>
            </a:r>
            <a:r>
              <a:rPr kumimoji="1" lang="ja-JP" altLang="en-US" sz="2400"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）は</a:t>
            </a:r>
            <a:endParaRPr kumimoji="1" lang="en-US" altLang="ja-JP" sz="2400" dirty="0">
              <a:latin typeface="HGPSoeiKakugothicUB" panose="020B0900000000000000" pitchFamily="34" charset="-128"/>
              <a:ea typeface="HGPSoeiKakugothicUB" panose="020B0900000000000000" pitchFamily="34" charset="-128"/>
            </a:endParaRPr>
          </a:p>
          <a:p>
            <a:pPr marL="0" indent="0">
              <a:buNone/>
            </a:pPr>
            <a:r>
              <a:rPr lang="en-US" altLang="ja-JP" sz="2400" dirty="0"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  </a:t>
            </a:r>
            <a:r>
              <a:rPr kumimoji="1" lang="ja-JP" altLang="en-US" sz="2400"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晩期開始群（</a:t>
            </a:r>
            <a:r>
              <a:rPr kumimoji="1" lang="en-US" altLang="ja-JP" sz="2400" dirty="0"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eGFR5〜7</a:t>
            </a:r>
            <a:r>
              <a:rPr lang="en-US" altLang="ja-JP" sz="2400" dirty="0"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mL/min/1.73m</a:t>
            </a:r>
            <a:r>
              <a:rPr lang="en-US" altLang="ja-JP" sz="2400" baseline="30000" dirty="0"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2</a:t>
            </a:r>
            <a:r>
              <a:rPr kumimoji="1" lang="ja-JP" altLang="en-US" sz="2400"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）で生命予後に有意差なし</a:t>
            </a:r>
            <a:r>
              <a:rPr kumimoji="1" lang="en-US" altLang="ja-JP" sz="2400" baseline="30000" dirty="0"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2)</a:t>
            </a:r>
            <a:endParaRPr kumimoji="1" lang="ja-JP" altLang="en-US" sz="2400" baseline="30000">
              <a:latin typeface="HGPSoeiKakugothicUB" panose="020B0900000000000000" pitchFamily="34" charset="-128"/>
              <a:ea typeface="HGPSoeiKakugothicUB" panose="020B0900000000000000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F85C270-F4C0-4614-0030-B1BE14A31A97}"/>
              </a:ext>
            </a:extLst>
          </p:cNvPr>
          <p:cNvSpPr txBox="1"/>
          <p:nvPr/>
        </p:nvSpPr>
        <p:spPr>
          <a:xfrm>
            <a:off x="6339016" y="5919281"/>
            <a:ext cx="5795319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dirty="0"/>
              <a:t>1)Kim HW, et al. The Impact </a:t>
            </a:r>
            <a:r>
              <a:rPr kumimoji="1" lang="en-US" altLang="ja-JP" sz="1100" dirty="0" err="1"/>
              <a:t>og</a:t>
            </a:r>
            <a:r>
              <a:rPr kumimoji="1" lang="en-US" altLang="ja-JP" sz="1100" dirty="0"/>
              <a:t> Timing of Dialysis </a:t>
            </a:r>
            <a:r>
              <a:rPr kumimoji="1" lang="en-US" altLang="ja-JP" sz="1100" dirty="0" err="1"/>
              <a:t>Intiation</a:t>
            </a:r>
            <a:r>
              <a:rPr kumimoji="1" lang="en-US" altLang="ja-JP" sz="1100" dirty="0"/>
              <a:t> on Mortality in Patients with Peritoneal Dialysis. </a:t>
            </a:r>
            <a:r>
              <a:rPr kumimoji="1" lang="en-US" altLang="ja-JP" sz="1100" dirty="0" err="1"/>
              <a:t>Perit</a:t>
            </a:r>
            <a:r>
              <a:rPr kumimoji="1" lang="en-US" altLang="ja-JP" sz="1100" dirty="0"/>
              <a:t> Dial Int 2015; 35: 703-11.</a:t>
            </a:r>
          </a:p>
          <a:p>
            <a:r>
              <a:rPr lang="en-US" altLang="ja-JP" sz="1100" dirty="0"/>
              <a:t>2)Johnson DW, et al. Effect of timing if dialysis commencement on clinical outcomes of patients with planned initiation of peritoneal dialysis in the IDEAL trial. </a:t>
            </a:r>
            <a:r>
              <a:rPr lang="en-US" altLang="ja-JP" sz="1100" dirty="0" err="1"/>
              <a:t>Perit</a:t>
            </a:r>
            <a:r>
              <a:rPr lang="en-US" altLang="ja-JP" sz="1100" dirty="0"/>
              <a:t> Dial Int 2012; 32: 595-604.</a:t>
            </a:r>
            <a:endParaRPr kumimoji="1" lang="ja-JP" altLang="en-US" sz="1100"/>
          </a:p>
        </p:txBody>
      </p:sp>
    </p:spTree>
    <p:extLst>
      <p:ext uri="{BB962C8B-B14F-4D97-AF65-F5344CB8AC3E}">
        <p14:creationId xmlns:p14="http://schemas.microsoft.com/office/powerpoint/2010/main" val="42805063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6F7FB40-205A-E085-84A2-1EA3B7A50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5400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腹膜透析の導入時期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6023837-928E-1452-9F16-81AEFA5E47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13076" cy="456281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kumimoji="1" lang="en-US" altLang="ja-JP" sz="3200" dirty="0"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●</a:t>
            </a:r>
            <a:r>
              <a:rPr kumimoji="1" lang="ja-JP" altLang="en-US" sz="3200"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ガイドラインでは</a:t>
            </a:r>
            <a:endParaRPr kumimoji="1" lang="en-US" altLang="ja-JP" sz="3200" dirty="0">
              <a:latin typeface="HGPSoeiKakugothicUB" panose="020B0900000000000000" pitchFamily="34" charset="-128"/>
              <a:ea typeface="HGPSoeiKakugothicUB" panose="020B0900000000000000" pitchFamily="34" charset="-128"/>
            </a:endParaRPr>
          </a:p>
          <a:p>
            <a:pPr marL="0" indent="0">
              <a:buNone/>
            </a:pPr>
            <a:r>
              <a:rPr kumimoji="1" lang="ja-JP" altLang="en-US" sz="3200"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　　</a:t>
            </a:r>
            <a:r>
              <a:rPr kumimoji="1" lang="en-US" altLang="ja-JP" sz="3200" u="sng" dirty="0"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GFR</a:t>
            </a:r>
            <a:r>
              <a:rPr kumimoji="1" lang="en-US" altLang="ja-JP" sz="4800" b="1" u="sng" dirty="0">
                <a:solidFill>
                  <a:srgbClr val="FF0000"/>
                </a:solidFill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6.0</a:t>
            </a:r>
            <a:r>
              <a:rPr lang="en-US" altLang="ja-JP" sz="3200" u="sng" dirty="0"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mL/min/1.73m</a:t>
            </a:r>
            <a:r>
              <a:rPr lang="en-US" altLang="ja-JP" sz="3200" u="sng" baseline="30000" dirty="0"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2</a:t>
            </a:r>
            <a:r>
              <a:rPr lang="ja-JP" altLang="en-US" sz="3200" u="sng"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以下</a:t>
            </a:r>
            <a:r>
              <a:rPr lang="ja-JP" altLang="en-US" sz="3200"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で導入考慮</a:t>
            </a:r>
            <a:endParaRPr lang="en-US" altLang="ja-JP" sz="3200" dirty="0">
              <a:latin typeface="HGPSoeiKakugothicUB" panose="020B0900000000000000" pitchFamily="34" charset="-128"/>
              <a:ea typeface="HGPSoeiKakugothicUB" panose="020B0900000000000000" pitchFamily="34" charset="-128"/>
            </a:endParaRPr>
          </a:p>
          <a:p>
            <a:pPr marL="0" indent="0">
              <a:buNone/>
            </a:pPr>
            <a:endParaRPr kumimoji="1" lang="en-US" altLang="ja-JP" sz="3200" dirty="0">
              <a:latin typeface="HGPSoeiKakugothicUB" panose="020B0900000000000000" pitchFamily="34" charset="-128"/>
              <a:ea typeface="HGPSoeiKakugothicUB" panose="020B0900000000000000" pitchFamily="34" charset="-128"/>
            </a:endParaRPr>
          </a:p>
          <a:p>
            <a:pPr marL="0" indent="0">
              <a:buNone/>
            </a:pPr>
            <a:r>
              <a:rPr lang="en-US" altLang="ja-JP" sz="3200" dirty="0"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●</a:t>
            </a:r>
            <a:r>
              <a:rPr lang="ja-JP" altLang="en-US" sz="3200"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早期導入による残存腎機能の維持や、合併症、栄養状態など</a:t>
            </a:r>
            <a:endParaRPr lang="en-US" altLang="ja-JP" sz="3200" dirty="0">
              <a:latin typeface="HGPSoeiKakugothicUB" panose="020B0900000000000000" pitchFamily="34" charset="-128"/>
              <a:ea typeface="HGPSoeiKakugothicUB" panose="020B0900000000000000" pitchFamily="34" charset="-128"/>
            </a:endParaRPr>
          </a:p>
          <a:p>
            <a:pPr marL="0" indent="0">
              <a:buNone/>
            </a:pPr>
            <a:r>
              <a:rPr lang="ja-JP" altLang="en-US" sz="3200"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　</a:t>
            </a:r>
            <a:r>
              <a:rPr lang="en-US" altLang="ja-JP" sz="3200" dirty="0"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 </a:t>
            </a:r>
            <a:r>
              <a:rPr lang="ja-JP" altLang="en-US" sz="3200"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複数の要因が絡むため、一元的には決められないかも？</a:t>
            </a:r>
            <a:endParaRPr lang="en-US" altLang="ja-JP" sz="3200" dirty="0">
              <a:latin typeface="HGPSoeiKakugothicUB" panose="020B0900000000000000" pitchFamily="34" charset="-128"/>
              <a:ea typeface="HGPSoeiKakugothicUB" panose="020B0900000000000000" pitchFamily="34" charset="-128"/>
            </a:endParaRPr>
          </a:p>
          <a:p>
            <a:pPr marL="0" indent="0">
              <a:buNone/>
            </a:pPr>
            <a:endParaRPr kumimoji="1" lang="en-US" altLang="ja-JP" sz="3200" dirty="0">
              <a:latin typeface="HGPSoeiKakugothicUB" panose="020B0900000000000000" pitchFamily="34" charset="-128"/>
              <a:ea typeface="HGPSoeiKakugothicUB" panose="020B0900000000000000" pitchFamily="34" charset="-128"/>
            </a:endParaRPr>
          </a:p>
          <a:p>
            <a:pPr marL="0" indent="0">
              <a:buNone/>
            </a:pPr>
            <a:r>
              <a:rPr lang="en-US" altLang="ja-JP" sz="3200" dirty="0"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●</a:t>
            </a:r>
            <a:r>
              <a:rPr lang="ja-JP" altLang="en-US" sz="3200"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治療抵抗性の臨床症状が出現した場合には、透析導入を遅ら</a:t>
            </a:r>
            <a:endParaRPr lang="en-US" altLang="ja-JP" sz="3200" dirty="0">
              <a:latin typeface="HGPSoeiKakugothicUB" panose="020B0900000000000000" pitchFamily="34" charset="-128"/>
              <a:ea typeface="HGPSoeiKakugothicUB" panose="020B0900000000000000" pitchFamily="34" charset="-128"/>
            </a:endParaRPr>
          </a:p>
          <a:p>
            <a:pPr marL="0" indent="0">
              <a:buNone/>
            </a:pPr>
            <a:r>
              <a:rPr lang="ja-JP" altLang="en-US" sz="3200"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　</a:t>
            </a:r>
            <a:r>
              <a:rPr lang="en-US" altLang="ja-JP" sz="3200" dirty="0"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 </a:t>
            </a:r>
            <a:r>
              <a:rPr lang="ja-JP" altLang="en-US" sz="3200"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せるべきではない</a:t>
            </a:r>
            <a:endParaRPr kumimoji="1" lang="ja-JP" altLang="en-US" sz="3200">
              <a:latin typeface="HGPSoeiKakugothicUB" panose="020B0900000000000000" pitchFamily="34" charset="-128"/>
              <a:ea typeface="HGPSoeiKakugothicUB" panose="020B09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128176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CB1EE8F-1931-6329-8AFA-5A4357EBE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5400" dirty="0"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※</a:t>
            </a:r>
            <a:r>
              <a:rPr kumimoji="1" lang="ja-JP" altLang="en-US" sz="5400"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参考</a:t>
            </a:r>
            <a:r>
              <a:rPr kumimoji="1" lang="en-US" altLang="ja-JP" sz="5400" dirty="0"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※</a:t>
            </a:r>
            <a:endParaRPr kumimoji="1" lang="ja-JP" altLang="en-US" sz="5400">
              <a:latin typeface="HGPSoeiKakugothicUB" panose="020B0900000000000000" pitchFamily="34" charset="-128"/>
              <a:ea typeface="HGPSoeiKakugothicUB" panose="020B0900000000000000" pitchFamily="34" charset="-128"/>
            </a:endParaRPr>
          </a:p>
        </p:txBody>
      </p:sp>
      <p:pic>
        <p:nvPicPr>
          <p:cNvPr id="5" name="図 4" descr="文字と写真のスクリーンショット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25C9831C-CAD9-4EB5-92C4-C0ACF3E6F3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940" y="1904292"/>
            <a:ext cx="9996120" cy="4088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5088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69001C-36C9-89D5-395E-7B3C6084BA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3C62025-8DC5-A11A-72EB-2CD3BEE49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4444"/>
            <a:ext cx="10515600" cy="1325563"/>
          </a:xfrm>
        </p:spPr>
        <p:txBody>
          <a:bodyPr>
            <a:normAutofit/>
          </a:bodyPr>
          <a:lstStyle/>
          <a:p>
            <a:r>
              <a:rPr kumimoji="1" lang="en-US" altLang="ja-JP" sz="5400" dirty="0"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※</a:t>
            </a:r>
            <a:r>
              <a:rPr kumimoji="1" lang="ja-JP" altLang="en-US" sz="5400"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参考</a:t>
            </a:r>
            <a:r>
              <a:rPr kumimoji="1" lang="en-US" altLang="ja-JP" sz="5400" dirty="0"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※</a:t>
            </a:r>
            <a:endParaRPr kumimoji="1" lang="ja-JP" altLang="en-US" sz="5400">
              <a:latin typeface="HGPSoeiKakugothicUB" panose="020B0900000000000000" pitchFamily="34" charset="-128"/>
              <a:ea typeface="HGPSoeiKakugothicUB" panose="020B0900000000000000" pitchFamily="34" charset="-128"/>
            </a:endParaRPr>
          </a:p>
        </p:txBody>
      </p:sp>
      <p:pic>
        <p:nvPicPr>
          <p:cNvPr id="4" name="図 3" descr="テキスト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29C77298-E5F2-8C80-6BD2-ADB6894373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584" y="0"/>
            <a:ext cx="5781124" cy="6858000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75CB630-93FA-55D7-6310-F5361CA9DE2B}"/>
              </a:ext>
            </a:extLst>
          </p:cNvPr>
          <p:cNvSpPr txBox="1"/>
          <p:nvPr/>
        </p:nvSpPr>
        <p:spPr>
          <a:xfrm>
            <a:off x="407772" y="2496063"/>
            <a:ext cx="4984812" cy="28931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600"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医師によっては、</a:t>
            </a:r>
            <a:endParaRPr kumimoji="1" lang="en-US" altLang="ja-JP" sz="2600" dirty="0">
              <a:latin typeface="HGPSoeiKakugothicUB" panose="020B0900000000000000" pitchFamily="34" charset="-128"/>
              <a:ea typeface="HGPSoeiKakugothicUB" panose="020B0900000000000000" pitchFamily="34" charset="-128"/>
            </a:endParaRPr>
          </a:p>
          <a:p>
            <a:endParaRPr kumimoji="1" lang="en-US" altLang="ja-JP" sz="2600" dirty="0">
              <a:latin typeface="HGPSoeiKakugothicUB" panose="020B0900000000000000" pitchFamily="34" charset="-128"/>
              <a:ea typeface="HGPSoeiKakugothicUB" panose="020B0900000000000000" pitchFamily="34" charset="-128"/>
            </a:endParaRPr>
          </a:p>
          <a:p>
            <a:r>
              <a:rPr lang="ja-JP" altLang="en-US" sz="2600"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・慢性腎不全透析導入基準に該当</a:t>
            </a:r>
            <a:endParaRPr lang="en-US" altLang="ja-JP" sz="2600" dirty="0">
              <a:latin typeface="HGPSoeiKakugothicUB" panose="020B0900000000000000" pitchFamily="34" charset="-128"/>
              <a:ea typeface="HGPSoeiKakugothicUB" panose="020B0900000000000000" pitchFamily="34" charset="-128"/>
            </a:endParaRPr>
          </a:p>
          <a:p>
            <a:r>
              <a:rPr kumimoji="1" lang="ja-JP" altLang="en-US" sz="2600"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・身障</a:t>
            </a:r>
            <a:r>
              <a:rPr kumimoji="1" lang="en-US" altLang="ja-JP" sz="2600" dirty="0"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1</a:t>
            </a:r>
            <a:r>
              <a:rPr kumimoji="1" lang="ja-JP" altLang="en-US" sz="2600"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級に該当</a:t>
            </a:r>
            <a:endParaRPr kumimoji="1" lang="en-US" altLang="ja-JP" sz="2600" dirty="0">
              <a:latin typeface="HGPSoeiKakugothicUB" panose="020B0900000000000000" pitchFamily="34" charset="-128"/>
              <a:ea typeface="HGPSoeiKakugothicUB" panose="020B0900000000000000" pitchFamily="34" charset="-128"/>
            </a:endParaRPr>
          </a:p>
          <a:p>
            <a:endParaRPr lang="en-US" altLang="ja-JP" sz="2600" dirty="0">
              <a:latin typeface="HGPSoeiKakugothicUB" panose="020B0900000000000000" pitchFamily="34" charset="-128"/>
              <a:ea typeface="HGPSoeiKakugothicUB" panose="020B0900000000000000" pitchFamily="34" charset="-128"/>
            </a:endParaRPr>
          </a:p>
          <a:p>
            <a:r>
              <a:rPr lang="ja-JP" altLang="en-US" sz="2600"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などを腹膜透析導入基準として</a:t>
            </a:r>
            <a:endParaRPr lang="en-US" altLang="ja-JP" sz="2600" dirty="0">
              <a:latin typeface="HGPSoeiKakugothicUB" panose="020B0900000000000000" pitchFamily="34" charset="-128"/>
              <a:ea typeface="HGPSoeiKakugothicUB" panose="020B0900000000000000" pitchFamily="34" charset="-128"/>
            </a:endParaRPr>
          </a:p>
          <a:p>
            <a:r>
              <a:rPr lang="ja-JP" altLang="en-US" sz="2600"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重要視している医師もいるようです</a:t>
            </a:r>
            <a:endParaRPr kumimoji="1" lang="ja-JP" altLang="en-US" sz="2600">
              <a:latin typeface="HGPSoeiKakugothicUB" panose="020B0900000000000000" pitchFamily="34" charset="-128"/>
              <a:ea typeface="HGPSoeiKakugothicUB" panose="020B09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17598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3756A7E-5C91-79DA-276E-E6EB844F6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5400"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腹膜透析導入の流れ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4CEFE40-D4D6-950E-6CFF-6984B90294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透析導入について患者・家族などの関係者と相談</a:t>
            </a:r>
            <a:endParaRPr lang="en-US" altLang="ja-JP" baseline="30000" dirty="0">
              <a:latin typeface="HGPSoeiKakugothicUB" panose="020B0900000000000000" pitchFamily="34" charset="-128"/>
              <a:ea typeface="HGPSoeiKakugothicUB" panose="020B0900000000000000" pitchFamily="34" charset="-128"/>
            </a:endParaRPr>
          </a:p>
          <a:p>
            <a:r>
              <a:rPr lang="ja-JP" altLang="en-US"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基幹病院へ紹介→</a:t>
            </a:r>
            <a:r>
              <a:rPr lang="ja-JP" altLang="en-US" sz="4000"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腹膜透析カテーテル挿入術</a:t>
            </a:r>
            <a:endParaRPr lang="en-US" altLang="ja-JP" sz="1200" dirty="0">
              <a:latin typeface="HGPSoeiKakugothicUB" panose="020B0900000000000000" pitchFamily="34" charset="-128"/>
              <a:ea typeface="HGPSoeiKakugothicUB" panose="020B0900000000000000" pitchFamily="34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12FB0E8F-E828-5917-4B6C-99DAFB7AA0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10" y="3687891"/>
            <a:ext cx="5933620" cy="2804984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90908EF6-3A70-646B-996B-6E1D59531B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3870" y="3579957"/>
            <a:ext cx="3113903" cy="2101885"/>
          </a:xfrm>
          <a:prstGeom prst="rect">
            <a:avLst/>
          </a:prstGeom>
        </p:spPr>
      </p:pic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1F4EF6A7-0D1E-E629-41DA-EF86F8ADB55A}"/>
              </a:ext>
            </a:extLst>
          </p:cNvPr>
          <p:cNvGrpSpPr/>
          <p:nvPr/>
        </p:nvGrpSpPr>
        <p:grpSpPr>
          <a:xfrm>
            <a:off x="8723870" y="462283"/>
            <a:ext cx="3245710" cy="1325563"/>
            <a:chOff x="8723870" y="462283"/>
            <a:chExt cx="3245710" cy="1325563"/>
          </a:xfrm>
        </p:grpSpPr>
        <p:sp>
          <p:nvSpPr>
            <p:cNvPr id="6" name="四角形吹き出し 5">
              <a:extLst>
                <a:ext uri="{FF2B5EF4-FFF2-40B4-BE49-F238E27FC236}">
                  <a16:creationId xmlns:a16="http://schemas.microsoft.com/office/drawing/2014/main" id="{41EAB2C1-7DD9-F9A5-E7B5-9D24CCAD2227}"/>
                </a:ext>
              </a:extLst>
            </p:cNvPr>
            <p:cNvSpPr/>
            <p:nvPr/>
          </p:nvSpPr>
          <p:spPr>
            <a:xfrm>
              <a:off x="8723870" y="462283"/>
              <a:ext cx="3225114" cy="1325563"/>
            </a:xfrm>
            <a:prstGeom prst="wedgeRectCallout">
              <a:avLst>
                <a:gd name="adj1" fmla="val -54549"/>
                <a:gd name="adj2" fmla="val 67378"/>
              </a:avLst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76B80E29-4FF3-73D4-7140-2736A71F1DCE}"/>
                </a:ext>
              </a:extLst>
            </p:cNvPr>
            <p:cNvSpPr txBox="1"/>
            <p:nvPr/>
          </p:nvSpPr>
          <p:spPr>
            <a:xfrm>
              <a:off x="8744466" y="606572"/>
              <a:ext cx="322511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000">
                  <a:latin typeface="HGPSoeiKakugothicUB" panose="020B0900000000000000" pitchFamily="34" charset="-128"/>
                  <a:ea typeface="HGPSoeiKakugothicUB" panose="020B0900000000000000" pitchFamily="34" charset="-128"/>
                </a:rPr>
                <a:t>血液透析、腹膜透析、</a:t>
              </a:r>
              <a:endParaRPr kumimoji="1" lang="en-US" altLang="ja-JP" sz="2000" dirty="0">
                <a:latin typeface="HGPSoeiKakugothicUB" panose="020B0900000000000000" pitchFamily="34" charset="-128"/>
                <a:ea typeface="HGPSoeiKakugothicUB" panose="020B0900000000000000" pitchFamily="34" charset="-128"/>
              </a:endParaRPr>
            </a:p>
            <a:p>
              <a:r>
                <a:rPr kumimoji="1" lang="ja-JP" altLang="en-US" sz="2000">
                  <a:latin typeface="HGPSoeiKakugothicUB" panose="020B0900000000000000" pitchFamily="34" charset="-128"/>
                  <a:ea typeface="HGPSoeiKakugothicUB" panose="020B0900000000000000" pitchFamily="34" charset="-128"/>
                </a:rPr>
                <a:t>生体腎移植</a:t>
              </a:r>
              <a:endParaRPr kumimoji="1" lang="en-US" altLang="ja-JP" sz="2000" dirty="0">
                <a:latin typeface="HGPSoeiKakugothicUB" panose="020B0900000000000000" pitchFamily="34" charset="-128"/>
                <a:ea typeface="HGPSoeiKakugothicUB" panose="020B0900000000000000" pitchFamily="34" charset="-128"/>
              </a:endParaRPr>
            </a:p>
            <a:p>
              <a:r>
                <a:rPr kumimoji="1" lang="ja-JP" altLang="en-US" sz="2000">
                  <a:latin typeface="HGPSoeiKakugothicUB" panose="020B0900000000000000" pitchFamily="34" charset="-128"/>
                  <a:ea typeface="HGPSoeiKakugothicUB" panose="020B0900000000000000" pitchFamily="34" charset="-128"/>
                </a:rPr>
                <a:t>保存的腎臓療法</a:t>
              </a:r>
              <a:r>
                <a:rPr kumimoji="1" lang="en-US" altLang="ja-JP" sz="2000" dirty="0">
                  <a:latin typeface="HGPSoeiKakugothicUB" panose="020B0900000000000000" pitchFamily="34" charset="-128"/>
                  <a:ea typeface="HGPSoeiKakugothicUB" panose="020B0900000000000000" pitchFamily="34" charset="-128"/>
                </a:rPr>
                <a:t>(CKM)</a:t>
              </a:r>
              <a:r>
                <a:rPr kumimoji="1" lang="ja-JP" altLang="en-US" sz="2000">
                  <a:latin typeface="HGPSoeiKakugothicUB" panose="020B0900000000000000" pitchFamily="34" charset="-128"/>
                  <a:ea typeface="HGPSoeiKakugothicUB" panose="020B0900000000000000" pitchFamily="34" charset="-128"/>
                </a:rPr>
                <a:t>など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77941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BE81351-4900-8C4E-3FF1-377B507EF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5400"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腹膜透析導入の流れ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CA73EC9-DE40-47D3-D200-E5F33051BD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049000" cy="4667250"/>
          </a:xfrm>
        </p:spPr>
        <p:txBody>
          <a:bodyPr>
            <a:normAutofit/>
          </a:bodyPr>
          <a:lstStyle/>
          <a:p>
            <a:r>
              <a:rPr kumimoji="1" lang="ja-JP" altLang="en-US" sz="3200"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そのまま基幹病院で透析液の初期導入</a:t>
            </a:r>
            <a:endParaRPr kumimoji="1" lang="en-US" altLang="ja-JP" sz="3200" dirty="0">
              <a:latin typeface="HGPSoeiKakugothicUB" panose="020B0900000000000000" pitchFamily="34" charset="-128"/>
              <a:ea typeface="HGPSoeiKakugothicUB" panose="020B0900000000000000" pitchFamily="34" charset="-128"/>
            </a:endParaRPr>
          </a:p>
          <a:p>
            <a:pPr marL="0" indent="0">
              <a:buNone/>
            </a:pPr>
            <a:endParaRPr kumimoji="1" lang="en-US" altLang="ja-JP" sz="3200" dirty="0">
              <a:latin typeface="HGPSoeiKakugothicUB" panose="020B0900000000000000" pitchFamily="34" charset="-128"/>
              <a:ea typeface="HGPSoeiKakugothicUB" panose="020B0900000000000000" pitchFamily="34" charset="-128"/>
            </a:endParaRPr>
          </a:p>
          <a:p>
            <a:pPr marL="0" indent="0">
              <a:buNone/>
            </a:pPr>
            <a:r>
              <a:rPr lang="ja-JP" altLang="en-US" sz="3200"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　　例）</a:t>
            </a:r>
            <a:r>
              <a:rPr lang="en-US" altLang="ja-JP" sz="3200" dirty="0"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APD</a:t>
            </a:r>
            <a:r>
              <a:rPr lang="ja-JP" altLang="en-US" sz="3200"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：</a:t>
            </a:r>
            <a:r>
              <a:rPr lang="en-US" altLang="ja-JP" sz="3200" dirty="0"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1.5%</a:t>
            </a:r>
            <a:r>
              <a:rPr lang="ja-JP" altLang="en-US" sz="3200"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レギュニール</a:t>
            </a:r>
            <a:r>
              <a:rPr lang="en-US" altLang="ja-JP" sz="3200" dirty="0"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LCa1500ml×3</a:t>
            </a:r>
            <a:r>
              <a:rPr lang="ja-JP" altLang="en-US" sz="3200"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サイクル</a:t>
            </a:r>
            <a:r>
              <a:rPr lang="en-US" altLang="ja-JP" sz="3200" dirty="0"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6</a:t>
            </a:r>
            <a:r>
              <a:rPr lang="ja-JP" altLang="en-US" sz="3200"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時間</a:t>
            </a:r>
            <a:endParaRPr lang="en-US" altLang="ja-JP" sz="3200" dirty="0">
              <a:latin typeface="HGPSoeiKakugothicUB" panose="020B0900000000000000" pitchFamily="34" charset="-128"/>
              <a:ea typeface="HGPSoeiKakugothicUB" panose="020B0900000000000000" pitchFamily="34" charset="-128"/>
            </a:endParaRPr>
          </a:p>
          <a:p>
            <a:pPr marL="0" indent="0">
              <a:buNone/>
            </a:pPr>
            <a:r>
              <a:rPr lang="ja-JP" altLang="en-US" sz="3200"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　　　　</a:t>
            </a:r>
            <a:r>
              <a:rPr lang="en-US" altLang="ja-JP" sz="3200" dirty="0"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CAPD</a:t>
            </a:r>
            <a:r>
              <a:rPr lang="ja-JP" altLang="en-US" sz="3200"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：</a:t>
            </a:r>
            <a:r>
              <a:rPr lang="en-US" altLang="ja-JP" sz="3200" dirty="0"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1.5%</a:t>
            </a:r>
            <a:r>
              <a:rPr lang="ja-JP" altLang="en-US" sz="3200"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レギュニール</a:t>
            </a:r>
            <a:r>
              <a:rPr lang="en-US" altLang="ja-JP" sz="3200" dirty="0"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LCa1000ml×3</a:t>
            </a:r>
            <a:r>
              <a:rPr lang="ja-JP" altLang="en-US" sz="3200"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（朝・昼・夕）</a:t>
            </a:r>
            <a:endParaRPr lang="en-US" altLang="ja-JP" sz="3200" dirty="0">
              <a:latin typeface="HGPSoeiKakugothicUB" panose="020B0900000000000000" pitchFamily="34" charset="-128"/>
              <a:ea typeface="HGPSoeiKakugothicUB" panose="020B0900000000000000" pitchFamily="34" charset="-128"/>
            </a:endParaRPr>
          </a:p>
          <a:p>
            <a:pPr marL="0" indent="0">
              <a:buNone/>
            </a:pPr>
            <a:r>
              <a:rPr lang="ja-JP" altLang="en-US" sz="3200"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　　　　　　　</a:t>
            </a:r>
            <a:r>
              <a:rPr lang="en-US" altLang="ja-JP" sz="3200" dirty="0"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  </a:t>
            </a:r>
            <a:r>
              <a:rPr lang="ja-JP" altLang="en-US" sz="3200"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＋エクストラニール</a:t>
            </a:r>
            <a:r>
              <a:rPr lang="en-US" altLang="ja-JP" sz="3200" dirty="0"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1500ml×1</a:t>
            </a:r>
            <a:r>
              <a:rPr lang="ja-JP" altLang="en-US" sz="3200"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（寝る前）</a:t>
            </a:r>
            <a:endParaRPr lang="en-US" altLang="ja-JP" sz="3200" dirty="0">
              <a:latin typeface="HGPSoeiKakugothicUB" panose="020B0900000000000000" pitchFamily="34" charset="-128"/>
              <a:ea typeface="HGPSoeiKakugothicUB" panose="020B0900000000000000" pitchFamily="34" charset="-128"/>
            </a:endParaRPr>
          </a:p>
          <a:p>
            <a:pPr marL="0" indent="0">
              <a:buNone/>
            </a:pPr>
            <a:endParaRPr lang="en-US" altLang="ja-JP" sz="3200" dirty="0">
              <a:latin typeface="HGPSoeiKakugothicUB" panose="020B0900000000000000" pitchFamily="34" charset="-128"/>
              <a:ea typeface="HGPSoeiKakugothicUB" panose="020B0900000000000000" pitchFamily="34" charset="-128"/>
            </a:endParaRPr>
          </a:p>
          <a:p>
            <a:pPr marL="0" indent="0">
              <a:buNone/>
            </a:pPr>
            <a:r>
              <a:rPr lang="ja-JP" altLang="en-US" sz="3200"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→急性期のカテーテル・透析液トラブルが落ち着いてから退院</a:t>
            </a:r>
            <a:endParaRPr lang="en-US" altLang="ja-JP" sz="3200" dirty="0">
              <a:latin typeface="HGPSoeiKakugothicUB" panose="020B0900000000000000" pitchFamily="34" charset="-128"/>
              <a:ea typeface="HGPSoeiKakugothicUB" panose="020B0900000000000000" pitchFamily="34" charset="-128"/>
            </a:endParaRPr>
          </a:p>
          <a:p>
            <a:pPr marL="0" indent="0">
              <a:buNone/>
            </a:pPr>
            <a:r>
              <a:rPr lang="ja-JP" altLang="en-US" sz="3200"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→当院へ管理移行</a:t>
            </a:r>
            <a:endParaRPr lang="en-US" altLang="ja-JP" sz="3200" dirty="0">
              <a:latin typeface="HGPSoeiKakugothicUB" panose="020B0900000000000000" pitchFamily="34" charset="-128"/>
              <a:ea typeface="HGPSoeiKakugothicUB" panose="020B09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325754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52E476F-B70C-A7C5-AC9F-E13DFA1A4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5400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腹膜透析カテーテル挿入術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D64CFE0-1274-A7FB-D0AD-E0D978F10E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814222" cy="504374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kumimoji="1" lang="en-US" altLang="ja-JP" sz="3200" dirty="0"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●</a:t>
            </a:r>
            <a:r>
              <a:rPr kumimoji="1" lang="ja-JP" altLang="en-US" sz="3200"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従来法：カテーテルを挿入してすぐ腹膜透析開始</a:t>
            </a:r>
            <a:endParaRPr kumimoji="1" lang="en-US" altLang="ja-JP" sz="3200" dirty="0">
              <a:latin typeface="HGPSoeiKakugothicUB" panose="020B0900000000000000" pitchFamily="34" charset="-128"/>
              <a:ea typeface="HGPSoeiKakugothicUB" panose="020B0900000000000000" pitchFamily="34" charset="-128"/>
            </a:endParaRPr>
          </a:p>
          <a:p>
            <a:pPr marL="0" indent="0">
              <a:buNone/>
            </a:pPr>
            <a:endParaRPr kumimoji="1" lang="en-US" altLang="ja-JP" sz="3200" dirty="0">
              <a:latin typeface="HGPSoeiKakugothicUB" panose="020B0900000000000000" pitchFamily="34" charset="-128"/>
              <a:ea typeface="HGPSoeiKakugothicUB" panose="020B0900000000000000" pitchFamily="34" charset="-128"/>
            </a:endParaRPr>
          </a:p>
          <a:p>
            <a:pPr marL="0" indent="0">
              <a:buNone/>
            </a:pPr>
            <a:r>
              <a:rPr lang="en-US" altLang="ja-JP" sz="3200" dirty="0"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●</a:t>
            </a:r>
            <a:r>
              <a:rPr lang="en-US" altLang="ja-JP" sz="4000" dirty="0">
                <a:solidFill>
                  <a:srgbClr val="FF0000"/>
                </a:solidFill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SMAP</a:t>
            </a:r>
            <a:r>
              <a:rPr lang="ja-JP" altLang="en-US" sz="4000">
                <a:solidFill>
                  <a:srgbClr val="FF0000"/>
                </a:solidFill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法</a:t>
            </a:r>
            <a:r>
              <a:rPr lang="ja-JP" altLang="en-US" sz="3200"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（段階的導入法：手術</a:t>
            </a:r>
            <a:r>
              <a:rPr lang="en-US" altLang="ja-JP" sz="3200" dirty="0"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2</a:t>
            </a:r>
            <a:r>
              <a:rPr lang="ja-JP" altLang="en-US" sz="3200"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回）</a:t>
            </a:r>
            <a:endParaRPr lang="en-US" altLang="ja-JP" sz="3200" dirty="0">
              <a:latin typeface="HGPSoeiKakugothicUB" panose="020B0900000000000000" pitchFamily="34" charset="-128"/>
              <a:ea typeface="HGPSoeiKakugothicUB" panose="020B0900000000000000" pitchFamily="34" charset="-128"/>
            </a:endParaRPr>
          </a:p>
          <a:p>
            <a:pPr marL="0" indent="0">
              <a:buNone/>
            </a:pPr>
            <a:r>
              <a:rPr lang="ja-JP" altLang="en-US" sz="3200"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　　一度カテーテル挿入・皮下埋没し短期間で退院</a:t>
            </a:r>
            <a:endParaRPr lang="en-US" altLang="ja-JP" sz="3200" dirty="0">
              <a:latin typeface="HGPSoeiKakugothicUB" panose="020B0900000000000000" pitchFamily="34" charset="-128"/>
              <a:ea typeface="HGPSoeiKakugothicUB" panose="020B0900000000000000" pitchFamily="34" charset="-128"/>
            </a:endParaRPr>
          </a:p>
          <a:p>
            <a:pPr marL="0" indent="0">
              <a:buNone/>
            </a:pPr>
            <a:r>
              <a:rPr lang="ja-JP" altLang="en-US" sz="3200"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　　後日カテーテルを取り出し、出口作成して腹膜透析開始</a:t>
            </a:r>
            <a:endParaRPr lang="en-US" altLang="ja-JP" sz="3200" dirty="0">
              <a:latin typeface="HGPSoeiKakugothicUB" panose="020B0900000000000000" pitchFamily="34" charset="-128"/>
              <a:ea typeface="HGPSoeiKakugothicUB" panose="020B0900000000000000" pitchFamily="34" charset="-128"/>
            </a:endParaRPr>
          </a:p>
          <a:p>
            <a:pPr marL="0" indent="0">
              <a:buNone/>
            </a:pPr>
            <a:endParaRPr kumimoji="1" lang="en-US" altLang="ja-JP" sz="3200" dirty="0">
              <a:latin typeface="HGPSoeiKakugothicUB" panose="020B0900000000000000" pitchFamily="34" charset="-128"/>
              <a:ea typeface="HGPSoeiKakugothicUB" panose="020B0900000000000000" pitchFamily="34" charset="-128"/>
            </a:endParaRPr>
          </a:p>
          <a:p>
            <a:pPr marL="0" indent="0">
              <a:buNone/>
            </a:pPr>
            <a:r>
              <a:rPr lang="en-US" altLang="ja-JP" sz="3200" dirty="0"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●</a:t>
            </a:r>
            <a:r>
              <a:rPr lang="en-US" altLang="ja-JP" sz="4000" dirty="0">
                <a:solidFill>
                  <a:srgbClr val="FF0000"/>
                </a:solidFill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SPIED</a:t>
            </a:r>
            <a:r>
              <a:rPr lang="ja-JP" altLang="en-US" sz="4000">
                <a:solidFill>
                  <a:srgbClr val="FF0000"/>
                </a:solidFill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法</a:t>
            </a:r>
            <a:r>
              <a:rPr lang="ja-JP" altLang="en-US" sz="3200"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（段階的導入法：手術</a:t>
            </a:r>
            <a:r>
              <a:rPr lang="en-US" altLang="ja-JP" sz="3200" dirty="0"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1</a:t>
            </a:r>
            <a:r>
              <a:rPr lang="ja-JP" altLang="en-US" sz="3200"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回）</a:t>
            </a:r>
            <a:endParaRPr lang="en-US" altLang="ja-JP" sz="3200" dirty="0">
              <a:latin typeface="HGPSoeiKakugothicUB" panose="020B0900000000000000" pitchFamily="34" charset="-128"/>
              <a:ea typeface="HGPSoeiKakugothicUB" panose="020B0900000000000000" pitchFamily="34" charset="-128"/>
            </a:endParaRPr>
          </a:p>
          <a:p>
            <a:pPr marL="0" indent="0">
              <a:buNone/>
            </a:pPr>
            <a:r>
              <a:rPr kumimoji="1" lang="ja-JP" altLang="en-US" sz="3200"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　　カテーテル挿入・出口作成して退院</a:t>
            </a:r>
            <a:endParaRPr kumimoji="1" lang="en-US" altLang="ja-JP" sz="3200" dirty="0">
              <a:latin typeface="HGPSoeiKakugothicUB" panose="020B0900000000000000" pitchFamily="34" charset="-128"/>
              <a:ea typeface="HGPSoeiKakugothicUB" panose="020B0900000000000000" pitchFamily="34" charset="-128"/>
            </a:endParaRPr>
          </a:p>
          <a:p>
            <a:pPr marL="0" indent="0">
              <a:buNone/>
            </a:pPr>
            <a:r>
              <a:rPr lang="ja-JP" altLang="en-US" sz="3200"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　　外来で指導後、再入院して腹膜透析開始</a:t>
            </a:r>
            <a:endParaRPr kumimoji="1" lang="ja-JP" altLang="en-US" sz="3200">
              <a:latin typeface="HGPSoeiKakugothicUB" panose="020B0900000000000000" pitchFamily="34" charset="-128"/>
              <a:ea typeface="HGPSoeiKakugothicUB" panose="020B09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48283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ホームベース 3">
            <a:extLst>
              <a:ext uri="{FF2B5EF4-FFF2-40B4-BE49-F238E27FC236}">
                <a16:creationId xmlns:a16="http://schemas.microsoft.com/office/drawing/2014/main" id="{C9FB26BD-AEEB-96E6-AC4F-8E0617AA6970}"/>
              </a:ext>
            </a:extLst>
          </p:cNvPr>
          <p:cNvSpPr/>
          <p:nvPr/>
        </p:nvSpPr>
        <p:spPr>
          <a:xfrm>
            <a:off x="807394" y="573803"/>
            <a:ext cx="3430642" cy="793461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>
                <a:solidFill>
                  <a:schemeClr val="tx1"/>
                </a:solidFill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腹膜透析とは</a:t>
            </a:r>
          </a:p>
        </p:txBody>
      </p:sp>
      <p:sp>
        <p:nvSpPr>
          <p:cNvPr id="5" name="ホームベース 4">
            <a:extLst>
              <a:ext uri="{FF2B5EF4-FFF2-40B4-BE49-F238E27FC236}">
                <a16:creationId xmlns:a16="http://schemas.microsoft.com/office/drawing/2014/main" id="{090ACF8E-FDE5-6BA5-84BB-92FF433E4090}"/>
              </a:ext>
            </a:extLst>
          </p:cNvPr>
          <p:cNvSpPr/>
          <p:nvPr/>
        </p:nvSpPr>
        <p:spPr>
          <a:xfrm>
            <a:off x="796663" y="1803036"/>
            <a:ext cx="4677380" cy="793461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>
                <a:solidFill>
                  <a:schemeClr val="tx1"/>
                </a:solidFill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腹膜透析</a:t>
            </a:r>
            <a:r>
              <a:rPr lang="ja-JP" altLang="en-US" sz="3200">
                <a:solidFill>
                  <a:schemeClr val="tx1"/>
                </a:solidFill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と血液透析</a:t>
            </a:r>
            <a:endParaRPr kumimoji="1" lang="ja-JP" altLang="en-US" sz="3200">
              <a:solidFill>
                <a:schemeClr val="tx1"/>
              </a:solidFill>
              <a:latin typeface="HGPSoeiKakugothicUB" panose="020B0900000000000000" pitchFamily="34" charset="-128"/>
              <a:ea typeface="HGPSoeiKakugothicUB" panose="020B0900000000000000" pitchFamily="34" charset="-128"/>
            </a:endParaRPr>
          </a:p>
        </p:txBody>
      </p:sp>
      <p:sp>
        <p:nvSpPr>
          <p:cNvPr id="6" name="ホームベース 5">
            <a:extLst>
              <a:ext uri="{FF2B5EF4-FFF2-40B4-BE49-F238E27FC236}">
                <a16:creationId xmlns:a16="http://schemas.microsoft.com/office/drawing/2014/main" id="{52B3AC68-B2DD-C822-FB9A-5154AA988A54}"/>
              </a:ext>
            </a:extLst>
          </p:cNvPr>
          <p:cNvSpPr/>
          <p:nvPr/>
        </p:nvSpPr>
        <p:spPr>
          <a:xfrm>
            <a:off x="811121" y="4261502"/>
            <a:ext cx="5803470" cy="793461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>
                <a:solidFill>
                  <a:schemeClr val="tx1"/>
                </a:solidFill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腹膜透析の導入時期と流れ</a:t>
            </a:r>
          </a:p>
        </p:txBody>
      </p:sp>
      <p:sp>
        <p:nvSpPr>
          <p:cNvPr id="7" name="ホームベース 6">
            <a:extLst>
              <a:ext uri="{FF2B5EF4-FFF2-40B4-BE49-F238E27FC236}">
                <a16:creationId xmlns:a16="http://schemas.microsoft.com/office/drawing/2014/main" id="{FD9E13B3-D084-3DB9-9891-41FFFF7E970C}"/>
              </a:ext>
            </a:extLst>
          </p:cNvPr>
          <p:cNvSpPr/>
          <p:nvPr/>
        </p:nvSpPr>
        <p:spPr>
          <a:xfrm>
            <a:off x="811121" y="5490735"/>
            <a:ext cx="4666649" cy="793461"/>
          </a:xfrm>
          <a:prstGeom prst="homePlat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>
                <a:solidFill>
                  <a:schemeClr val="tx1"/>
                </a:solidFill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透析液の種類と特徴</a:t>
            </a:r>
          </a:p>
        </p:txBody>
      </p:sp>
      <p:sp>
        <p:nvSpPr>
          <p:cNvPr id="2" name="ホームベース 1">
            <a:extLst>
              <a:ext uri="{FF2B5EF4-FFF2-40B4-BE49-F238E27FC236}">
                <a16:creationId xmlns:a16="http://schemas.microsoft.com/office/drawing/2014/main" id="{01E0E30D-34D1-AD95-C958-0E37494E2F06}"/>
              </a:ext>
            </a:extLst>
          </p:cNvPr>
          <p:cNvSpPr/>
          <p:nvPr/>
        </p:nvSpPr>
        <p:spPr>
          <a:xfrm>
            <a:off x="796663" y="3032269"/>
            <a:ext cx="3900529" cy="793461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>
                <a:solidFill>
                  <a:schemeClr val="tx1"/>
                </a:solidFill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腹膜透析の種類</a:t>
            </a:r>
          </a:p>
        </p:txBody>
      </p:sp>
    </p:spTree>
    <p:extLst>
      <p:ext uri="{BB962C8B-B14F-4D97-AF65-F5344CB8AC3E}">
        <p14:creationId xmlns:p14="http://schemas.microsoft.com/office/powerpoint/2010/main" val="21990487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04763DB-9921-6DFB-8C76-31CB402C85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066" y="255764"/>
            <a:ext cx="10515600" cy="1325563"/>
          </a:xfrm>
        </p:spPr>
        <p:txBody>
          <a:bodyPr>
            <a:normAutofit/>
          </a:bodyPr>
          <a:lstStyle/>
          <a:p>
            <a:r>
              <a:rPr kumimoji="1" lang="ja-JP" altLang="en-US" sz="6000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自己紹介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A3A6822-7529-DD87-1BC0-0AFB102FAC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622" y="1471778"/>
            <a:ext cx="5859162" cy="2411755"/>
          </a:xfrm>
          <a:solidFill>
            <a:schemeClr val="accent6">
              <a:lumMod val="20000"/>
              <a:lumOff val="80000"/>
            </a:schemeClr>
          </a:solidFill>
          <a:ln w="88900">
            <a:solidFill>
              <a:schemeClr val="accent1">
                <a:shade val="15000"/>
              </a:schemeClr>
            </a:solidFill>
          </a:ln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ja-JP" altLang="en-US" sz="4800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佐藤克哉</a:t>
            </a:r>
            <a:r>
              <a:rPr lang="ja-JP" altLang="en-US" sz="3600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（</a:t>
            </a:r>
            <a:r>
              <a:rPr lang="en-US" altLang="ja-JP" sz="3600" dirty="0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36</a:t>
            </a:r>
            <a:r>
              <a:rPr lang="ja-JP" altLang="en-US" sz="3600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）</a:t>
            </a:r>
            <a:endParaRPr lang="en-US" altLang="ja-JP" sz="3600" dirty="0">
              <a:latin typeface="Hiragino Kaku Gothic Std W8" panose="020B0800000000000000" pitchFamily="34" charset="-128"/>
              <a:ea typeface="Hiragino Kaku Gothic Std W8" panose="020B0800000000000000" pitchFamily="34" charset="-128"/>
            </a:endParaRPr>
          </a:p>
          <a:p>
            <a:pPr marL="0" indent="0">
              <a:buNone/>
            </a:pPr>
            <a:r>
              <a:rPr kumimoji="1" lang="ja-JP" altLang="en-US" sz="3600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医師</a:t>
            </a:r>
            <a:r>
              <a:rPr kumimoji="1" lang="en-US" altLang="ja-JP" sz="3600" dirty="0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11</a:t>
            </a:r>
            <a:r>
              <a:rPr kumimoji="1" lang="ja-JP" altLang="en-US" sz="3600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年目</a:t>
            </a:r>
            <a:endParaRPr kumimoji="1" lang="en-US" altLang="ja-JP" sz="3600" dirty="0">
              <a:latin typeface="Hiragino Kaku Gothic Std W8" panose="020B0800000000000000" pitchFamily="34" charset="-128"/>
              <a:ea typeface="Hiragino Kaku Gothic Std W8" panose="020B0800000000000000" pitchFamily="34" charset="-128"/>
            </a:endParaRPr>
          </a:p>
          <a:p>
            <a:pPr marL="0" indent="0">
              <a:buNone/>
            </a:pPr>
            <a:r>
              <a:rPr lang="ja-JP" altLang="en-US" sz="3600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猿払村へ来て</a:t>
            </a:r>
            <a:r>
              <a:rPr lang="en-US" altLang="ja-JP" sz="3600" dirty="0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5</a:t>
            </a:r>
            <a:r>
              <a:rPr lang="ja-JP" altLang="en-US" sz="3600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年が経過</a:t>
            </a:r>
            <a:endParaRPr kumimoji="1" lang="ja-JP" altLang="en-US" sz="3600">
              <a:latin typeface="Hiragino Kaku Gothic Std W8" panose="020B0800000000000000" pitchFamily="34" charset="-128"/>
              <a:ea typeface="Hiragino Kaku Gothic Std W8" panose="020B0800000000000000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7779F0B-A6CE-1DFE-F10C-DD3F0EDCB85C}"/>
              </a:ext>
            </a:extLst>
          </p:cNvPr>
          <p:cNvSpPr txBox="1"/>
          <p:nvPr/>
        </p:nvSpPr>
        <p:spPr>
          <a:xfrm>
            <a:off x="469622" y="4102442"/>
            <a:ext cx="6822989" cy="2677656"/>
          </a:xfrm>
          <a:prstGeom prst="rect">
            <a:avLst/>
          </a:prstGeom>
          <a:noFill/>
          <a:ln w="15875">
            <a:solidFill>
              <a:schemeClr val="accent1">
                <a:shade val="1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400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初期研修：勤医協中央病院</a:t>
            </a:r>
            <a:endParaRPr kumimoji="1" lang="en-US" altLang="ja-JP" sz="2400" dirty="0">
              <a:latin typeface="Hiragino Kaku Gothic Std W8" panose="020B0800000000000000" pitchFamily="34" charset="-128"/>
              <a:ea typeface="Hiragino Kaku Gothic Std W8" panose="020B0800000000000000" pitchFamily="34" charset="-128"/>
            </a:endParaRPr>
          </a:p>
          <a:p>
            <a:r>
              <a:rPr lang="ja-JP" altLang="en-US" sz="2400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後期研修：北海道勤医協の総合診療プログラム</a:t>
            </a:r>
            <a:endParaRPr lang="en-US" altLang="ja-JP" sz="2400" dirty="0">
              <a:latin typeface="Hiragino Kaku Gothic Std W8" panose="020B0800000000000000" pitchFamily="34" charset="-128"/>
              <a:ea typeface="Hiragino Kaku Gothic Std W8" panose="020B0800000000000000" pitchFamily="34" charset="-128"/>
            </a:endParaRPr>
          </a:p>
          <a:p>
            <a:r>
              <a:rPr kumimoji="1" lang="en-US" altLang="ja-JP" sz="2400" dirty="0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6</a:t>
            </a:r>
            <a:r>
              <a:rPr kumimoji="1" lang="ja-JP" altLang="en-US" sz="2400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年目前半：リハビリテーション研修</a:t>
            </a:r>
            <a:endParaRPr kumimoji="1" lang="en-US" altLang="ja-JP" sz="2400" dirty="0">
              <a:latin typeface="Hiragino Kaku Gothic Std W8" panose="020B0800000000000000" pitchFamily="34" charset="-128"/>
              <a:ea typeface="Hiragino Kaku Gothic Std W8" panose="020B0800000000000000" pitchFamily="34" charset="-128"/>
            </a:endParaRPr>
          </a:p>
          <a:p>
            <a:endParaRPr kumimoji="1" lang="en-US" altLang="ja-JP" sz="2400" dirty="0">
              <a:latin typeface="Hiragino Kaku Gothic Std W8" panose="020B0800000000000000" pitchFamily="34" charset="-128"/>
              <a:ea typeface="Hiragino Kaku Gothic Std W8" panose="020B0800000000000000" pitchFamily="34" charset="-128"/>
            </a:endParaRPr>
          </a:p>
          <a:p>
            <a:r>
              <a:rPr lang="en-US" altLang="ja-JP" sz="2400" dirty="0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6</a:t>
            </a:r>
            <a:r>
              <a:rPr lang="ja-JP" altLang="en-US" sz="2400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年目</a:t>
            </a:r>
            <a:r>
              <a:rPr lang="en-US" altLang="ja-JP" sz="2400" dirty="0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10</a:t>
            </a:r>
            <a:r>
              <a:rPr lang="ja-JP" altLang="en-US" sz="2400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月</a:t>
            </a:r>
            <a:r>
              <a:rPr lang="en-US" altLang="ja-JP" sz="2400" dirty="0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〜</a:t>
            </a:r>
            <a:r>
              <a:rPr lang="ja-JP" altLang="en-US" sz="2400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猿払村国保病院へ</a:t>
            </a:r>
            <a:endParaRPr lang="en-US" altLang="ja-JP" sz="2400" dirty="0">
              <a:latin typeface="Hiragino Kaku Gothic Std W8" panose="020B0800000000000000" pitchFamily="34" charset="-128"/>
              <a:ea typeface="Hiragino Kaku Gothic Std W8" panose="020B0800000000000000" pitchFamily="34" charset="-128"/>
            </a:endParaRPr>
          </a:p>
          <a:p>
            <a:r>
              <a:rPr kumimoji="1" lang="ja-JP" altLang="en-US" sz="2400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　</a:t>
            </a:r>
            <a:r>
              <a:rPr lang="ja-JP" altLang="en-US" sz="2400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→半年後に院長が退職し、院長となる</a:t>
            </a:r>
            <a:r>
              <a:rPr lang="en-US" altLang="ja-JP" sz="2400" dirty="0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…</a:t>
            </a:r>
          </a:p>
          <a:p>
            <a:r>
              <a:rPr kumimoji="1" lang="en-US" altLang="ja-JP" sz="2400" dirty="0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2025</a:t>
            </a:r>
            <a:r>
              <a:rPr kumimoji="1" lang="ja-JP" altLang="en-US" sz="2400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年</a:t>
            </a:r>
            <a:r>
              <a:rPr kumimoji="1" lang="en-US" altLang="ja-JP" sz="2400" dirty="0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4</a:t>
            </a:r>
            <a:r>
              <a:rPr kumimoji="1" lang="ja-JP" altLang="en-US" sz="2400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月</a:t>
            </a:r>
            <a:r>
              <a:rPr kumimoji="1" lang="en-US" altLang="ja-JP" sz="2400" dirty="0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〜</a:t>
            </a:r>
            <a:r>
              <a:rPr kumimoji="1" lang="ja-JP" altLang="en-US" sz="2400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猿払村国保診療所へ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44A5A2BA-3DF5-0069-F801-574EE8B0F4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2916" y="365125"/>
            <a:ext cx="4860324" cy="3645243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F785DEF7-9AC7-42D7-C2AE-25FBCE1F4C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0438" y="4102442"/>
            <a:ext cx="2015246" cy="2686994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F5A7758B-D409-4989-45AF-26A4EC4485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4370" y="4102442"/>
            <a:ext cx="2394309" cy="1795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033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82B03A8-48D3-EE2B-7EC3-233E24490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5400"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透析液の種類と特徴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76C7CA-271F-24F3-09EA-8B22B59545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altLang="ja-JP" sz="3600" dirty="0"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●</a:t>
            </a:r>
            <a:r>
              <a:rPr lang="ja-JP" altLang="en-US" sz="3600"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ブドウ糖含有腹膜透析液：</a:t>
            </a:r>
            <a:r>
              <a:rPr lang="ja-JP" altLang="en-US" sz="4400">
                <a:solidFill>
                  <a:srgbClr val="FF0000"/>
                </a:solidFill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レギュニール</a:t>
            </a:r>
            <a:endParaRPr lang="en-US" altLang="ja-JP" sz="3600" dirty="0">
              <a:solidFill>
                <a:srgbClr val="FF0000"/>
              </a:solidFill>
              <a:latin typeface="HGPSoeiKakugothicUB" panose="020B0900000000000000" pitchFamily="34" charset="-128"/>
              <a:ea typeface="HGPSoeiKakugothicUB" panose="020B0900000000000000" pitchFamily="34" charset="-128"/>
            </a:endParaRPr>
          </a:p>
          <a:p>
            <a:pPr marL="0" indent="0">
              <a:buNone/>
            </a:pPr>
            <a:r>
              <a:rPr kumimoji="1" lang="ja-JP" altLang="en-US" sz="3600"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　　①かぐや・つなぐの使用の有無</a:t>
            </a:r>
            <a:endParaRPr kumimoji="1" lang="en-US" altLang="ja-JP" sz="3600" dirty="0">
              <a:latin typeface="HGPSoeiKakugothicUB" panose="020B0900000000000000" pitchFamily="34" charset="-128"/>
              <a:ea typeface="HGPSoeiKakugothicUB" panose="020B0900000000000000" pitchFamily="34" charset="-128"/>
            </a:endParaRPr>
          </a:p>
          <a:p>
            <a:pPr marL="0" indent="0">
              <a:buNone/>
            </a:pPr>
            <a:r>
              <a:rPr lang="ja-JP" altLang="en-US" sz="3600"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　　②</a:t>
            </a:r>
            <a:r>
              <a:rPr lang="en-US" altLang="ja-JP" sz="3600" dirty="0"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Ca</a:t>
            </a:r>
            <a:r>
              <a:rPr lang="ja-JP" altLang="en-US" sz="3600"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含有量</a:t>
            </a:r>
            <a:endParaRPr lang="en-US" altLang="ja-JP" sz="3600" dirty="0">
              <a:latin typeface="HGPSoeiKakugothicUB" panose="020B0900000000000000" pitchFamily="34" charset="-128"/>
              <a:ea typeface="HGPSoeiKakugothicUB" panose="020B0900000000000000" pitchFamily="34" charset="-128"/>
            </a:endParaRPr>
          </a:p>
          <a:p>
            <a:pPr marL="0" indent="0">
              <a:buNone/>
            </a:pPr>
            <a:r>
              <a:rPr kumimoji="1" lang="ja-JP" altLang="en-US" sz="3600"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　　③規格（ブドウ糖濃度、用量）</a:t>
            </a:r>
            <a:endParaRPr kumimoji="1" lang="en-US" altLang="ja-JP" sz="3600" dirty="0">
              <a:latin typeface="HGPSoeiKakugothicUB" panose="020B0900000000000000" pitchFamily="34" charset="-128"/>
              <a:ea typeface="HGPSoeiKakugothicUB" panose="020B0900000000000000" pitchFamily="34" charset="-128"/>
            </a:endParaRPr>
          </a:p>
          <a:p>
            <a:pPr marL="0" indent="0">
              <a:buNone/>
            </a:pPr>
            <a:endParaRPr kumimoji="1" lang="en-US" altLang="ja-JP" sz="3600" dirty="0">
              <a:latin typeface="HGPSoeiKakugothicUB" panose="020B0900000000000000" pitchFamily="34" charset="-128"/>
              <a:ea typeface="HGPSoeiKakugothicUB" panose="020B0900000000000000" pitchFamily="34" charset="-128"/>
            </a:endParaRPr>
          </a:p>
          <a:p>
            <a:pPr marL="0" indent="0">
              <a:buNone/>
            </a:pPr>
            <a:r>
              <a:rPr lang="en-US" altLang="ja-JP" sz="3600" dirty="0"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●</a:t>
            </a:r>
            <a:r>
              <a:rPr lang="ja-JP" altLang="en-US" sz="3600"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イコデキストリン腹膜透析液：</a:t>
            </a:r>
            <a:r>
              <a:rPr lang="ja-JP" altLang="en-US" sz="4400">
                <a:solidFill>
                  <a:schemeClr val="accent1"/>
                </a:solidFill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エクストラニール</a:t>
            </a:r>
            <a:endParaRPr lang="en-US" altLang="ja-JP" sz="3600" dirty="0">
              <a:solidFill>
                <a:schemeClr val="accent1"/>
              </a:solidFill>
              <a:latin typeface="HGPSoeiKakugothicUB" panose="020B0900000000000000" pitchFamily="34" charset="-128"/>
              <a:ea typeface="HGPSoeiKakugothicUB" panose="020B0900000000000000" pitchFamily="34" charset="-128"/>
            </a:endParaRPr>
          </a:p>
          <a:p>
            <a:pPr marL="0" indent="0">
              <a:buNone/>
            </a:pPr>
            <a:r>
              <a:rPr kumimoji="1" lang="ja-JP" altLang="en-US" sz="3600"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　　①かぐやの使用、つなぐの有無</a:t>
            </a:r>
            <a:endParaRPr kumimoji="1" lang="en-US" altLang="ja-JP" sz="3600" dirty="0">
              <a:latin typeface="HGPSoeiKakugothicUB" panose="020B0900000000000000" pitchFamily="34" charset="-128"/>
              <a:ea typeface="HGPSoeiKakugothicUB" panose="020B0900000000000000" pitchFamily="34" charset="-128"/>
            </a:endParaRPr>
          </a:p>
          <a:p>
            <a:pPr marL="0" indent="0">
              <a:buNone/>
            </a:pPr>
            <a:r>
              <a:rPr lang="ja-JP" altLang="en-US" sz="3600"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　　②規格（用量）</a:t>
            </a:r>
            <a:endParaRPr kumimoji="1" lang="ja-JP" altLang="en-US" sz="3600">
              <a:latin typeface="HGPSoeiKakugothicUB" panose="020B0900000000000000" pitchFamily="34" charset="-128"/>
              <a:ea typeface="HGPSoeiKakugothicUB" panose="020B09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800879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D7492BD5-7E4D-2B00-CCB4-ABD6518E1999}"/>
              </a:ext>
            </a:extLst>
          </p:cNvPr>
          <p:cNvCxnSpPr/>
          <p:nvPr/>
        </p:nvCxnSpPr>
        <p:spPr>
          <a:xfrm>
            <a:off x="5770608" y="420128"/>
            <a:ext cx="0" cy="6079525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F8A22201-9627-1B21-0FEE-014C28A47C34}"/>
              </a:ext>
            </a:extLst>
          </p:cNvPr>
          <p:cNvSpPr txBox="1"/>
          <p:nvPr/>
        </p:nvSpPr>
        <p:spPr>
          <a:xfrm>
            <a:off x="1701018" y="383052"/>
            <a:ext cx="2236572" cy="52322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800" b="1">
                <a:solidFill>
                  <a:srgbClr val="FF0000"/>
                </a:solidFill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レギュニール</a:t>
            </a:r>
            <a:endParaRPr kumimoji="1" lang="ja-JP" altLang="en-US" b="1">
              <a:solidFill>
                <a:srgbClr val="FF0000"/>
              </a:solidFill>
              <a:latin typeface="HGPSoeiKakugothicUB" panose="020B0900000000000000" pitchFamily="34" charset="-128"/>
              <a:ea typeface="HGPSoeiKakugothicUB" panose="020B0900000000000000" pitchFamily="34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7825B16D-C113-5500-FE61-6BE20625CEE0}"/>
              </a:ext>
            </a:extLst>
          </p:cNvPr>
          <p:cNvSpPr txBox="1"/>
          <p:nvPr/>
        </p:nvSpPr>
        <p:spPr>
          <a:xfrm>
            <a:off x="7752005" y="383052"/>
            <a:ext cx="2940976" cy="52322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800" b="1">
                <a:solidFill>
                  <a:schemeClr val="accent1"/>
                </a:solidFill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エクストラニール</a:t>
            </a:r>
            <a:endParaRPr kumimoji="1" lang="ja-JP" altLang="en-US" b="1">
              <a:solidFill>
                <a:schemeClr val="accent1"/>
              </a:solidFill>
              <a:latin typeface="HGPSoeiKakugothicUB" panose="020B0900000000000000" pitchFamily="34" charset="-128"/>
              <a:ea typeface="HGPSoeiKakugothicUB" panose="020B0900000000000000" pitchFamily="34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E8A2F464-D81E-6C07-7CDE-FE491AAC9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42" y="976191"/>
            <a:ext cx="5490324" cy="5498757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D6FA1DFB-7D89-9B59-C01F-D77C446B3B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6751" y="1161535"/>
            <a:ext cx="6034081" cy="4534930"/>
          </a:xfrm>
          <a:prstGeom prst="rect">
            <a:avLst/>
          </a:prstGeom>
        </p:spPr>
      </p:pic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7F53DA4E-EAB1-2560-978E-02A7814D2550}"/>
              </a:ext>
            </a:extLst>
          </p:cNvPr>
          <p:cNvSpPr txBox="1"/>
          <p:nvPr/>
        </p:nvSpPr>
        <p:spPr>
          <a:xfrm>
            <a:off x="3972748" y="679622"/>
            <a:ext cx="14765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※</a:t>
            </a:r>
            <a:r>
              <a:rPr kumimoji="1" lang="en-US" altLang="ja-JP" sz="1400" dirty="0" err="1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LCa</a:t>
            </a:r>
            <a:r>
              <a:rPr kumimoji="1" lang="ja-JP" altLang="en-US" sz="1400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のみ記載</a:t>
            </a:r>
          </a:p>
        </p:txBody>
      </p:sp>
    </p:spTree>
    <p:extLst>
      <p:ext uri="{BB962C8B-B14F-4D97-AF65-F5344CB8AC3E}">
        <p14:creationId xmlns:p14="http://schemas.microsoft.com/office/powerpoint/2010/main" val="30565426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C8B4B75-6C87-E746-96DA-7E3B47009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5400"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透析液における除水性能の違い</a:t>
            </a:r>
            <a:endParaRPr kumimoji="1" lang="ja-JP" altLang="en-US" sz="5400">
              <a:latin typeface="HGPSoeiKakugothicUB" panose="020B0900000000000000" pitchFamily="34" charset="-128"/>
              <a:ea typeface="HGPSoeiKakugothicUB" panose="020B0900000000000000" pitchFamily="34" charset="-128"/>
            </a:endParaRPr>
          </a:p>
        </p:txBody>
      </p:sp>
      <p:pic>
        <p:nvPicPr>
          <p:cNvPr id="4" name="コンテンツ プレースホルダー 3">
            <a:extLst>
              <a:ext uri="{FF2B5EF4-FFF2-40B4-BE49-F238E27FC236}">
                <a16:creationId xmlns:a16="http://schemas.microsoft.com/office/drawing/2014/main" id="{1FAE688D-23EF-2CDA-1D34-0AE92BF6C7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2873" y="2087711"/>
            <a:ext cx="6138176" cy="3843531"/>
          </a:xfr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EF5CA6D-D21E-E7D1-D517-5AFBFEE3ED66}"/>
              </a:ext>
            </a:extLst>
          </p:cNvPr>
          <p:cNvSpPr txBox="1"/>
          <p:nvPr/>
        </p:nvSpPr>
        <p:spPr>
          <a:xfrm>
            <a:off x="7216346" y="2124780"/>
            <a:ext cx="4705578" cy="323165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800" b="1">
                <a:solidFill>
                  <a:srgbClr val="FF0000"/>
                </a:solidFill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ブドウ糖含有腹膜透析液</a:t>
            </a:r>
            <a:endParaRPr kumimoji="1" lang="en-US" altLang="ja-JP" sz="2800" b="1" dirty="0">
              <a:solidFill>
                <a:srgbClr val="FF0000"/>
              </a:solidFill>
              <a:latin typeface="HGPSoeiKakugothicUB" panose="020B0900000000000000" pitchFamily="34" charset="-128"/>
              <a:ea typeface="HGPSoeiKakugothicUB" panose="020B0900000000000000" pitchFamily="34" charset="-128"/>
            </a:endParaRPr>
          </a:p>
          <a:p>
            <a:r>
              <a:rPr lang="ja-JP" altLang="en-US" sz="2400"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　・除水量の立ち上がりが早い</a:t>
            </a:r>
            <a:endParaRPr lang="en-US" altLang="ja-JP" sz="2400" dirty="0">
              <a:latin typeface="HGPSoeiKakugothicUB" panose="020B0900000000000000" pitchFamily="34" charset="-128"/>
              <a:ea typeface="HGPSoeiKakugothicUB" panose="020B0900000000000000" pitchFamily="34" charset="-128"/>
            </a:endParaRPr>
          </a:p>
          <a:p>
            <a:r>
              <a:rPr lang="ja-JP" altLang="en-US" sz="2400"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　・濃度が濃ければ除水量</a:t>
            </a:r>
            <a:r>
              <a:rPr lang="en-US" altLang="ja-JP" sz="2400" dirty="0"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UP</a:t>
            </a:r>
          </a:p>
          <a:p>
            <a:r>
              <a:rPr kumimoji="1" lang="ja-JP" altLang="en-US" sz="2400"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　・濃度が濃ければ除水ピーク後退</a:t>
            </a:r>
            <a:endParaRPr kumimoji="1" lang="en-US" altLang="ja-JP" sz="2400" dirty="0">
              <a:latin typeface="HGPSoeiKakugothicUB" panose="020B0900000000000000" pitchFamily="34" charset="-128"/>
              <a:ea typeface="HGPSoeiKakugothicUB" panose="020B0900000000000000" pitchFamily="34" charset="-128"/>
            </a:endParaRPr>
          </a:p>
          <a:p>
            <a:endParaRPr lang="en-US" altLang="ja-JP" sz="2400" dirty="0">
              <a:latin typeface="HGPSoeiKakugothicUB" panose="020B0900000000000000" pitchFamily="34" charset="-128"/>
              <a:ea typeface="HGPSoeiKakugothicUB" panose="020B0900000000000000" pitchFamily="34" charset="-128"/>
            </a:endParaRPr>
          </a:p>
          <a:p>
            <a:r>
              <a:rPr kumimoji="1" lang="ja-JP" altLang="en-US" sz="2800" b="1">
                <a:solidFill>
                  <a:schemeClr val="accent5"/>
                </a:solidFill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イコデキストリン腹膜透析液</a:t>
            </a:r>
            <a:endParaRPr kumimoji="1" lang="en-US" altLang="ja-JP" sz="2800" b="1" dirty="0">
              <a:solidFill>
                <a:schemeClr val="accent5"/>
              </a:solidFill>
              <a:latin typeface="HGPSoeiKakugothicUB" panose="020B0900000000000000" pitchFamily="34" charset="-128"/>
              <a:ea typeface="HGPSoeiKakugothicUB" panose="020B0900000000000000" pitchFamily="34" charset="-128"/>
            </a:endParaRPr>
          </a:p>
          <a:p>
            <a:r>
              <a:rPr lang="ja-JP" altLang="en-US" sz="2400"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　・</a:t>
            </a:r>
            <a:r>
              <a:rPr kumimoji="1" lang="ja-JP" altLang="en-US" sz="2400"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除水量の立ち上がりが遅い</a:t>
            </a:r>
            <a:endParaRPr lang="en-US" altLang="ja-JP" sz="2400" dirty="0">
              <a:latin typeface="HGPSoeiKakugothicUB" panose="020B0900000000000000" pitchFamily="34" charset="-128"/>
              <a:ea typeface="HGPSoeiKakugothicUB" panose="020B0900000000000000" pitchFamily="34" charset="-128"/>
            </a:endParaRPr>
          </a:p>
          <a:p>
            <a:r>
              <a:rPr kumimoji="1" lang="ja-JP" altLang="en-US" sz="2400"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　・</a:t>
            </a:r>
            <a:r>
              <a:rPr lang="ja-JP" altLang="en-US" sz="2400"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時間が長ければ除水量</a:t>
            </a:r>
            <a:r>
              <a:rPr lang="en-US" altLang="ja-JP" sz="2400" dirty="0"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UP</a:t>
            </a:r>
            <a:endParaRPr kumimoji="1" lang="ja-JP" altLang="en-US" sz="2400">
              <a:latin typeface="HGPSoeiKakugothicUB" panose="020B0900000000000000" pitchFamily="34" charset="-128"/>
              <a:ea typeface="HGPSoeiKakugothicUB" panose="020B0900000000000000" pitchFamily="34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92B649C-FFF6-3224-AAEF-7EF32FA41DF6}"/>
              </a:ext>
            </a:extLst>
          </p:cNvPr>
          <p:cNvSpPr txBox="1"/>
          <p:nvPr/>
        </p:nvSpPr>
        <p:spPr>
          <a:xfrm>
            <a:off x="609944" y="6002950"/>
            <a:ext cx="3418359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※</a:t>
            </a:r>
            <a:r>
              <a:rPr kumimoji="1" lang="ja-JP" altLang="en-US"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本剤：イコデキストリン透析液</a:t>
            </a:r>
          </a:p>
        </p:txBody>
      </p:sp>
    </p:spTree>
    <p:extLst>
      <p:ext uri="{BB962C8B-B14F-4D97-AF65-F5344CB8AC3E}">
        <p14:creationId xmlns:p14="http://schemas.microsoft.com/office/powerpoint/2010/main" val="31730585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7716AE3-9A43-300A-F0BD-F684538F9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152" y="283788"/>
            <a:ext cx="10515600" cy="1325563"/>
          </a:xfrm>
        </p:spPr>
        <p:txBody>
          <a:bodyPr>
            <a:normAutofit/>
          </a:bodyPr>
          <a:lstStyle/>
          <a:p>
            <a:r>
              <a:rPr kumimoji="1" lang="ja-JP" altLang="en-US" sz="5400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透析液の選び方</a:t>
            </a:r>
          </a:p>
        </p:txBody>
      </p:sp>
      <p:graphicFrame>
        <p:nvGraphicFramePr>
          <p:cNvPr id="6" name="表 5">
            <a:extLst>
              <a:ext uri="{FF2B5EF4-FFF2-40B4-BE49-F238E27FC236}">
                <a16:creationId xmlns:a16="http://schemas.microsoft.com/office/drawing/2014/main" id="{4F66F08C-548E-C9D4-6FA7-C7D8F28BE3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3846346"/>
              </p:ext>
            </p:extLst>
          </p:nvPr>
        </p:nvGraphicFramePr>
        <p:xfrm>
          <a:off x="490152" y="1502833"/>
          <a:ext cx="11147853" cy="355108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809943">
                  <a:extLst>
                    <a:ext uri="{9D8B030D-6E8A-4147-A177-3AD203B41FA5}">
                      <a16:colId xmlns:a16="http://schemas.microsoft.com/office/drawing/2014/main" val="2287576543"/>
                    </a:ext>
                  </a:extLst>
                </a:gridCol>
                <a:gridCol w="4508479">
                  <a:extLst>
                    <a:ext uri="{9D8B030D-6E8A-4147-A177-3AD203B41FA5}">
                      <a16:colId xmlns:a16="http://schemas.microsoft.com/office/drawing/2014/main" val="1905645514"/>
                    </a:ext>
                  </a:extLst>
                </a:gridCol>
                <a:gridCol w="4829431">
                  <a:extLst>
                    <a:ext uri="{9D8B030D-6E8A-4147-A177-3AD203B41FA5}">
                      <a16:colId xmlns:a16="http://schemas.microsoft.com/office/drawing/2014/main" val="455452996"/>
                    </a:ext>
                  </a:extLst>
                </a:gridCol>
              </a:tblGrid>
              <a:tr h="751636">
                <a:tc>
                  <a:txBody>
                    <a:bodyPr/>
                    <a:lstStyle/>
                    <a:p>
                      <a:endParaRPr kumimoji="1" lang="ja-JP" altLang="en-US" sz="4000">
                        <a:latin typeface="Hiragino Kaku Gothic Std W8" panose="020B0800000000000000" pitchFamily="34" charset="-128"/>
                        <a:ea typeface="Hiragino Kaku Gothic Std W8" panose="020B0800000000000000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4000">
                          <a:solidFill>
                            <a:srgbClr val="FF0000"/>
                          </a:solidFill>
                          <a:latin typeface="Hiragino Kaku Gothic Std W8" panose="020B0800000000000000" pitchFamily="34" charset="-128"/>
                          <a:ea typeface="Hiragino Kaku Gothic Std W8" panose="020B0800000000000000" pitchFamily="34" charset="-128"/>
                        </a:rPr>
                        <a:t>ブドウ糖含有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4000">
                          <a:solidFill>
                            <a:schemeClr val="accent5"/>
                          </a:solidFill>
                          <a:latin typeface="Hiragino Kaku Gothic Std W8" panose="020B0800000000000000" pitchFamily="34" charset="-128"/>
                          <a:ea typeface="Hiragino Kaku Gothic Std W8" panose="020B0800000000000000" pitchFamily="34" charset="-128"/>
                        </a:rPr>
                        <a:t>イコデキストリン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4167392"/>
                  </a:ext>
                </a:extLst>
              </a:tr>
              <a:tr h="123895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>
                          <a:latin typeface="Hiragino Kaku Gothic Std W8" panose="020B0800000000000000" pitchFamily="34" charset="-128"/>
                          <a:ea typeface="Hiragino Kaku Gothic Std W8" panose="020B0800000000000000" pitchFamily="34" charset="-128"/>
                        </a:rPr>
                        <a:t>メリット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b="1" dirty="0">
                          <a:latin typeface="+mn-ea"/>
                          <a:ea typeface="+mn-ea"/>
                        </a:rPr>
                        <a:t>○</a:t>
                      </a:r>
                      <a:r>
                        <a:rPr kumimoji="1" lang="ja-JP" altLang="en-US" sz="2400" b="1">
                          <a:latin typeface="+mn-ea"/>
                          <a:ea typeface="+mn-ea"/>
                        </a:rPr>
                        <a:t>除水量の立ち上がりが早い</a:t>
                      </a:r>
                      <a:endParaRPr kumimoji="1" lang="en-US" altLang="ja-JP" sz="2400" b="1" dirty="0">
                        <a:latin typeface="+mn-ea"/>
                        <a:ea typeface="+mn-ea"/>
                      </a:endParaRPr>
                    </a:p>
                    <a:p>
                      <a:r>
                        <a:rPr kumimoji="1" lang="en-US" altLang="ja-JP" sz="2400" b="1" dirty="0">
                          <a:latin typeface="+mn-ea"/>
                          <a:ea typeface="+mn-ea"/>
                        </a:rPr>
                        <a:t>○</a:t>
                      </a:r>
                      <a:r>
                        <a:rPr kumimoji="1" lang="ja-JP" altLang="en-US" sz="2400" b="1">
                          <a:latin typeface="+mn-ea"/>
                          <a:ea typeface="+mn-ea"/>
                        </a:rPr>
                        <a:t>濃度を上げることで除水量↑</a:t>
                      </a:r>
                      <a:endParaRPr kumimoji="1" lang="en-US" altLang="ja-JP" sz="2400" b="1" dirty="0">
                        <a:latin typeface="+mn-ea"/>
                        <a:ea typeface="+mn-ea"/>
                      </a:endParaRPr>
                    </a:p>
                    <a:p>
                      <a:r>
                        <a:rPr kumimoji="1" lang="en-US" altLang="ja-JP" sz="2400" b="1" dirty="0">
                          <a:latin typeface="+mn-ea"/>
                          <a:ea typeface="+mn-ea"/>
                        </a:rPr>
                        <a:t>○</a:t>
                      </a:r>
                      <a:r>
                        <a:rPr kumimoji="1" lang="ja-JP" altLang="en-US" sz="2400" b="1">
                          <a:latin typeface="+mn-ea"/>
                          <a:ea typeface="+mn-ea"/>
                        </a:rPr>
                        <a:t>カロリーになる（ごく軽度）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b="1" dirty="0">
                          <a:latin typeface="+mn-ea"/>
                          <a:ea typeface="+mn-ea"/>
                        </a:rPr>
                        <a:t>○</a:t>
                      </a:r>
                      <a:r>
                        <a:rPr kumimoji="1" lang="ja-JP" altLang="en-US" sz="2400" b="1">
                          <a:latin typeface="+mn-ea"/>
                          <a:ea typeface="+mn-ea"/>
                        </a:rPr>
                        <a:t>長時間貯留で除水量↑</a:t>
                      </a:r>
                      <a:endParaRPr kumimoji="1" lang="en-US" altLang="ja-JP" sz="2400" b="1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2711412"/>
                  </a:ext>
                </a:extLst>
              </a:tr>
              <a:tr h="156049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>
                          <a:latin typeface="Hiragino Kaku Gothic Std W8" panose="020B0800000000000000" pitchFamily="34" charset="-128"/>
                          <a:ea typeface="Hiragino Kaku Gothic Std W8" panose="020B0800000000000000" pitchFamily="34" charset="-128"/>
                        </a:rPr>
                        <a:t>デメリット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b="1" dirty="0">
                          <a:latin typeface="+mn-ea"/>
                          <a:ea typeface="+mn-ea"/>
                        </a:rPr>
                        <a:t>○</a:t>
                      </a:r>
                      <a:r>
                        <a:rPr kumimoji="1" lang="ja-JP" altLang="en-US" sz="2400" b="1">
                          <a:latin typeface="+mn-ea"/>
                          <a:ea typeface="+mn-ea"/>
                        </a:rPr>
                        <a:t>長時間貯留で除水量↓</a:t>
                      </a:r>
                      <a:endParaRPr kumimoji="1" lang="en-US" altLang="ja-JP" sz="2400" b="1" dirty="0">
                        <a:latin typeface="+mn-ea"/>
                        <a:ea typeface="+mn-ea"/>
                      </a:endParaRPr>
                    </a:p>
                    <a:p>
                      <a:r>
                        <a:rPr kumimoji="1" lang="en-US" altLang="ja-JP" sz="2400" b="1" dirty="0">
                          <a:latin typeface="+mn-ea"/>
                          <a:ea typeface="+mn-ea"/>
                        </a:rPr>
                        <a:t>○</a:t>
                      </a:r>
                      <a:r>
                        <a:rPr kumimoji="1" lang="ja-JP" altLang="en-US" sz="2400" b="1">
                          <a:latin typeface="+mn-ea"/>
                          <a:ea typeface="+mn-ea"/>
                        </a:rPr>
                        <a:t>濃度を上げると腹膜への</a:t>
                      </a:r>
                      <a:endParaRPr kumimoji="1" lang="en-US" altLang="ja-JP" sz="2400" b="1" dirty="0">
                        <a:latin typeface="+mn-ea"/>
                        <a:ea typeface="+mn-ea"/>
                      </a:endParaRPr>
                    </a:p>
                    <a:p>
                      <a:r>
                        <a:rPr kumimoji="1" lang="ja-JP" altLang="en-US" sz="2400" b="1">
                          <a:latin typeface="+mn-ea"/>
                          <a:ea typeface="+mn-ea"/>
                        </a:rPr>
                        <a:t>　ダメージ↑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b="1" dirty="0">
                          <a:latin typeface="+mn-ea"/>
                          <a:ea typeface="+mn-ea"/>
                        </a:rPr>
                        <a:t>○</a:t>
                      </a:r>
                      <a:r>
                        <a:rPr kumimoji="1" lang="ja-JP" altLang="en-US" sz="2400" b="1">
                          <a:latin typeface="+mn-ea"/>
                          <a:ea typeface="+mn-ea"/>
                        </a:rPr>
                        <a:t>除水量の立ち上がりが遅い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3307617"/>
                  </a:ext>
                </a:extLst>
              </a:tr>
            </a:tbl>
          </a:graphicData>
        </a:graphic>
      </p:graphicFrame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C2A87A2-6DBC-AA4C-BB37-ACFB2DBF48D4}"/>
              </a:ext>
            </a:extLst>
          </p:cNvPr>
          <p:cNvSpPr txBox="1"/>
          <p:nvPr/>
        </p:nvSpPr>
        <p:spPr>
          <a:xfrm>
            <a:off x="2545491" y="4959853"/>
            <a:ext cx="3904735" cy="646331"/>
          </a:xfrm>
          <a:prstGeom prst="rect">
            <a:avLst/>
          </a:prstGeom>
          <a:solidFill>
            <a:srgbClr val="FF6C5B"/>
          </a:solidFill>
          <a:ln w="508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3600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短時間貯留が前提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25DB515-9AE2-B800-134E-AC62A066AD41}"/>
              </a:ext>
            </a:extLst>
          </p:cNvPr>
          <p:cNvSpPr txBox="1"/>
          <p:nvPr/>
        </p:nvSpPr>
        <p:spPr>
          <a:xfrm>
            <a:off x="7319317" y="4959853"/>
            <a:ext cx="3904735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508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3600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長</a:t>
            </a:r>
            <a:r>
              <a:rPr kumimoji="1" lang="ja-JP" altLang="en-US" sz="3600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時間貯留が前提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6E4A5F9-1A5F-0954-D382-557B5DB9497C}"/>
              </a:ext>
            </a:extLst>
          </p:cNvPr>
          <p:cNvSpPr txBox="1"/>
          <p:nvPr/>
        </p:nvSpPr>
        <p:spPr>
          <a:xfrm>
            <a:off x="2811160" y="5754804"/>
            <a:ext cx="3373396" cy="646331"/>
          </a:xfrm>
          <a:prstGeom prst="rect">
            <a:avLst/>
          </a:prstGeom>
          <a:solidFill>
            <a:srgbClr val="FF6C5B"/>
          </a:solidFill>
          <a:ln w="508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3600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小分子除去</a:t>
            </a:r>
            <a:r>
              <a:rPr kumimoji="1" lang="ja-JP" altLang="en-US" sz="2000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＋除水</a:t>
            </a:r>
            <a:endParaRPr kumimoji="1" lang="ja-JP" altLang="en-US" sz="3600">
              <a:latin typeface="Hiragino Kaku Gothic Std W8" panose="020B0800000000000000" pitchFamily="34" charset="-128"/>
              <a:ea typeface="Hiragino Kaku Gothic Std W8" panose="020B0800000000000000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7D80483-0EA9-E751-E43B-8892810DB1AE}"/>
              </a:ext>
            </a:extLst>
          </p:cNvPr>
          <p:cNvSpPr txBox="1"/>
          <p:nvPr/>
        </p:nvSpPr>
        <p:spPr>
          <a:xfrm>
            <a:off x="7889785" y="5754804"/>
            <a:ext cx="2763798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508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3600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除水</a:t>
            </a:r>
            <a:r>
              <a:rPr kumimoji="1" lang="ja-JP" altLang="en-US" sz="2000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＋小分子除去</a:t>
            </a:r>
            <a:endParaRPr kumimoji="1" lang="ja-JP" altLang="en-US" sz="3600">
              <a:latin typeface="Hiragino Kaku Gothic Std W8" panose="020B0800000000000000" pitchFamily="34" charset="-128"/>
              <a:ea typeface="Hiragino Kaku Gothic Std W8" panose="020B08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200194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64FB622-8560-EB27-9097-04BB30B24FEC}"/>
              </a:ext>
            </a:extLst>
          </p:cNvPr>
          <p:cNvSpPr txBox="1"/>
          <p:nvPr/>
        </p:nvSpPr>
        <p:spPr>
          <a:xfrm>
            <a:off x="937054" y="2274838"/>
            <a:ext cx="1031789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600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ご清聴ありがとうございました！</a:t>
            </a:r>
            <a:endParaRPr kumimoji="1" lang="en-US" altLang="ja-JP" sz="3600" dirty="0">
              <a:latin typeface="Hiragino Kaku Gothic Std W8" panose="020B0800000000000000" pitchFamily="34" charset="-128"/>
              <a:ea typeface="Hiragino Kaku Gothic Std W8" panose="020B0800000000000000" pitchFamily="34" charset="-128"/>
            </a:endParaRPr>
          </a:p>
          <a:p>
            <a:pPr algn="ctr"/>
            <a:endParaRPr lang="en-US" altLang="ja-JP" sz="3600" dirty="0">
              <a:latin typeface="Hiragino Kaku Gothic Std W8" panose="020B0800000000000000" pitchFamily="34" charset="-128"/>
              <a:ea typeface="Hiragino Kaku Gothic Std W8" panose="020B0800000000000000" pitchFamily="34" charset="-128"/>
            </a:endParaRPr>
          </a:p>
          <a:p>
            <a:pPr algn="ctr"/>
            <a:r>
              <a:rPr lang="en-US" altLang="ja-JP" sz="3600" dirty="0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2</a:t>
            </a:r>
            <a:r>
              <a:rPr kumimoji="1" lang="ja-JP" altLang="en-US" sz="3600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回シリーズを制覇して、</a:t>
            </a:r>
            <a:endParaRPr kumimoji="1" lang="en-US" altLang="ja-JP" sz="3600" dirty="0">
              <a:latin typeface="Hiragino Kaku Gothic Std W8" panose="020B0800000000000000" pitchFamily="34" charset="-128"/>
              <a:ea typeface="Hiragino Kaku Gothic Std W8" panose="020B0800000000000000" pitchFamily="34" charset="-128"/>
            </a:endParaRPr>
          </a:p>
          <a:p>
            <a:pPr algn="ctr"/>
            <a:r>
              <a:rPr kumimoji="1" lang="ja-JP" altLang="en-US" sz="3600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腹膜透析診療をブラッシュアップしましょう！</a:t>
            </a:r>
          </a:p>
        </p:txBody>
      </p:sp>
    </p:spTree>
    <p:extLst>
      <p:ext uri="{BB962C8B-B14F-4D97-AF65-F5344CB8AC3E}">
        <p14:creationId xmlns:p14="http://schemas.microsoft.com/office/powerpoint/2010/main" val="17391546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E6B9149-EA18-D501-04E6-6106412AA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5400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猿払村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7FDB72C-2230-E6F5-8AFF-1663227AD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4633" y="1690688"/>
            <a:ext cx="11049000" cy="4351338"/>
          </a:xfrm>
        </p:spPr>
        <p:txBody>
          <a:bodyPr>
            <a:normAutofit/>
          </a:bodyPr>
          <a:lstStyle/>
          <a:p>
            <a:r>
              <a:rPr lang="ja-JP" altLang="en-US" sz="3600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人口約</a:t>
            </a:r>
            <a:r>
              <a:rPr lang="en-US" altLang="ja-JP" sz="4400" dirty="0">
                <a:solidFill>
                  <a:srgbClr val="FF0000"/>
                </a:solidFill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2500</a:t>
            </a:r>
            <a:r>
              <a:rPr lang="ja-JP" altLang="en-US" sz="3600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人、総面積</a:t>
            </a:r>
            <a:r>
              <a:rPr lang="en-US" altLang="ja-JP" sz="3600" dirty="0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590km2</a:t>
            </a:r>
            <a:r>
              <a:rPr lang="ja-JP" altLang="en-US" sz="3600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、</a:t>
            </a:r>
            <a:endParaRPr lang="en-US" altLang="ja-JP" sz="3600" dirty="0">
              <a:latin typeface="Hiragino Kaku Gothic Std W8" panose="020B0800000000000000" pitchFamily="34" charset="-128"/>
              <a:ea typeface="Hiragino Kaku Gothic Std W8" panose="020B0800000000000000" pitchFamily="34" charset="-128"/>
            </a:endParaRPr>
          </a:p>
          <a:p>
            <a:r>
              <a:rPr kumimoji="1" lang="ja-JP" altLang="en-US" sz="3600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主要産業：</a:t>
            </a:r>
            <a:r>
              <a:rPr kumimoji="1" lang="ja-JP" altLang="en-US" sz="5400">
                <a:solidFill>
                  <a:schemeClr val="accent6">
                    <a:lumMod val="75000"/>
                  </a:schemeClr>
                </a:solidFill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漁業</a:t>
            </a:r>
            <a:r>
              <a:rPr kumimoji="1" lang="ja-JP" altLang="en-US" sz="3600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（特にホタテ）、酪農、水産加工</a:t>
            </a:r>
            <a:endParaRPr kumimoji="1" lang="en-US" altLang="ja-JP" sz="3600" dirty="0">
              <a:latin typeface="Hiragino Kaku Gothic Std W8" panose="020B0800000000000000" pitchFamily="34" charset="-128"/>
              <a:ea typeface="Hiragino Kaku Gothic Std W8" panose="020B0800000000000000" pitchFamily="34" charset="-128"/>
            </a:endParaRPr>
          </a:p>
          <a:p>
            <a:r>
              <a:rPr lang="ja-JP" altLang="en-US" sz="3600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高齢化率</a:t>
            </a:r>
            <a:r>
              <a:rPr lang="en-US" altLang="ja-JP" sz="4400" dirty="0">
                <a:solidFill>
                  <a:srgbClr val="FF0000"/>
                </a:solidFill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26.3</a:t>
            </a:r>
            <a:r>
              <a:rPr lang="ja-JP" altLang="en-US" sz="3600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％（</a:t>
            </a:r>
            <a:r>
              <a:rPr lang="en-US" altLang="ja-JP" sz="3600" dirty="0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2023</a:t>
            </a:r>
            <a:r>
              <a:rPr lang="ja-JP" altLang="en-US" sz="3600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）</a:t>
            </a:r>
            <a:endParaRPr lang="en-US" altLang="ja-JP" sz="3600" dirty="0">
              <a:latin typeface="Hiragino Kaku Gothic Std W8" panose="020B0800000000000000" pitchFamily="34" charset="-128"/>
              <a:ea typeface="Hiragino Kaku Gothic Std W8" panose="020B0800000000000000" pitchFamily="34" charset="-128"/>
            </a:endParaRPr>
          </a:p>
          <a:p>
            <a:r>
              <a:rPr lang="ja-JP" altLang="en-US" sz="3600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合計特殊出生率</a:t>
            </a:r>
            <a:r>
              <a:rPr lang="en-US" altLang="ja-JP" sz="4400" dirty="0">
                <a:solidFill>
                  <a:srgbClr val="FF0000"/>
                </a:solidFill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1.63</a:t>
            </a:r>
            <a:r>
              <a:rPr lang="ja-JP" altLang="en-US" sz="3600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（</a:t>
            </a:r>
            <a:r>
              <a:rPr lang="en-US" altLang="ja-JP" sz="3600" dirty="0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2013-17</a:t>
            </a:r>
            <a:r>
              <a:rPr lang="ja-JP" altLang="en-US" sz="3600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）</a:t>
            </a:r>
            <a:endParaRPr lang="en-US" altLang="ja-JP" sz="3600" dirty="0">
              <a:latin typeface="Hiragino Kaku Gothic Std W8" panose="020B0800000000000000" pitchFamily="34" charset="-128"/>
              <a:ea typeface="Hiragino Kaku Gothic Std W8" panose="020B0800000000000000" pitchFamily="34" charset="-128"/>
            </a:endParaRPr>
          </a:p>
          <a:p>
            <a:r>
              <a:rPr lang="ja-JP" altLang="en-US" sz="3600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小学校</a:t>
            </a:r>
            <a:r>
              <a:rPr lang="en-US" altLang="ja-JP" sz="3600" dirty="0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4</a:t>
            </a:r>
            <a:r>
              <a:rPr lang="ja-JP" altLang="en-US" sz="3600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つ、中学校</a:t>
            </a:r>
            <a:r>
              <a:rPr lang="en-US" altLang="ja-JP" sz="3600" dirty="0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1</a:t>
            </a:r>
            <a:r>
              <a:rPr lang="ja-JP" altLang="en-US" sz="3600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つ、高校なし</a:t>
            </a:r>
            <a:endParaRPr lang="en-US" altLang="ja-JP" sz="3600" dirty="0">
              <a:latin typeface="Hiragino Kaku Gothic Std W8" panose="020B0800000000000000" pitchFamily="34" charset="-128"/>
              <a:ea typeface="Hiragino Kaku Gothic Std W8" panose="020B0800000000000000" pitchFamily="34" charset="-128"/>
            </a:endParaRPr>
          </a:p>
          <a:p>
            <a:r>
              <a:rPr kumimoji="1" lang="en-US" altLang="ja-JP" sz="3600" dirty="0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11</a:t>
            </a:r>
            <a:r>
              <a:rPr kumimoji="1" lang="ja-JP" altLang="en-US" sz="3600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の集落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D16C021D-716A-8B82-13E9-C821FF7E05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6227" y="4502897"/>
            <a:ext cx="3455773" cy="2141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5325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524F1AA-CC67-23E7-FA6A-87679636F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618" y="165595"/>
            <a:ext cx="10515600" cy="1325563"/>
          </a:xfrm>
        </p:spPr>
        <p:txBody>
          <a:bodyPr>
            <a:normAutofit/>
          </a:bodyPr>
          <a:lstStyle/>
          <a:p>
            <a:r>
              <a:rPr kumimoji="1" lang="ja-JP" altLang="en-US" sz="5400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猿払村国民健康保険診療所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A64C2AE-718E-4A03-64D4-51639800432D}"/>
              </a:ext>
            </a:extLst>
          </p:cNvPr>
          <p:cNvSpPr txBox="1"/>
          <p:nvPr/>
        </p:nvSpPr>
        <p:spPr>
          <a:xfrm>
            <a:off x="574618" y="1370950"/>
            <a:ext cx="4646140" cy="150810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0800">
            <a:solidFill>
              <a:schemeClr val="accent1">
                <a:shade val="1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○</a:t>
            </a:r>
            <a:r>
              <a:rPr kumimoji="1" lang="ja-JP" altLang="en-US" sz="2800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一般病床</a:t>
            </a:r>
            <a:r>
              <a:rPr lang="en-US" altLang="ja-JP" sz="3600" dirty="0">
                <a:solidFill>
                  <a:srgbClr val="FF0000"/>
                </a:solidFill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19</a:t>
            </a:r>
            <a:r>
              <a:rPr kumimoji="1" lang="ja-JP" altLang="en-US" sz="2800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床</a:t>
            </a:r>
            <a:endParaRPr kumimoji="1" lang="en-US" altLang="ja-JP" sz="2800" dirty="0">
              <a:latin typeface="Hiragino Kaku Gothic Std W8" panose="020B0800000000000000" pitchFamily="34" charset="-128"/>
              <a:ea typeface="Hiragino Kaku Gothic Std W8" panose="020B0800000000000000" pitchFamily="34" charset="-128"/>
            </a:endParaRPr>
          </a:p>
          <a:p>
            <a:r>
              <a:rPr kumimoji="1" lang="en-US" altLang="ja-JP" sz="2800" dirty="0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○</a:t>
            </a:r>
            <a:r>
              <a:rPr lang="ja-JP" altLang="en-US" sz="2800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自治体内唯一の医療機関</a:t>
            </a:r>
            <a:endParaRPr kumimoji="1" lang="en-US" altLang="ja-JP" sz="2800" dirty="0">
              <a:latin typeface="Hiragino Kaku Gothic Std W8" panose="020B0800000000000000" pitchFamily="34" charset="-128"/>
              <a:ea typeface="Hiragino Kaku Gothic Std W8" panose="020B0800000000000000" pitchFamily="34" charset="-128"/>
            </a:endParaRPr>
          </a:p>
          <a:p>
            <a:r>
              <a:rPr lang="en-US" altLang="ja-JP" sz="2800" dirty="0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○</a:t>
            </a:r>
            <a:r>
              <a:rPr kumimoji="1" lang="ja-JP" altLang="en-US" sz="2800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救急告示病院</a:t>
            </a:r>
            <a:endParaRPr kumimoji="1" lang="en-US" altLang="ja-JP" sz="2800" dirty="0">
              <a:latin typeface="Hiragino Kaku Gothic Std W8" panose="020B0800000000000000" pitchFamily="34" charset="-128"/>
              <a:ea typeface="Hiragino Kaku Gothic Std W8" panose="020B0800000000000000" pitchFamily="34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5F29DC6-4B4A-A2BD-DA56-FC6D74C85442}"/>
              </a:ext>
            </a:extLst>
          </p:cNvPr>
          <p:cNvSpPr txBox="1"/>
          <p:nvPr/>
        </p:nvSpPr>
        <p:spPr>
          <a:xfrm>
            <a:off x="5832418" y="1370950"/>
            <a:ext cx="3917092" cy="175432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0800">
            <a:solidFill>
              <a:schemeClr val="accent1">
                <a:shade val="1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○</a:t>
            </a:r>
            <a:r>
              <a:rPr kumimoji="1" lang="ja-JP" altLang="en-US" sz="2800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外来</a:t>
            </a:r>
            <a:r>
              <a:rPr kumimoji="1" lang="en-US" altLang="ja-JP" sz="3600" dirty="0">
                <a:solidFill>
                  <a:srgbClr val="FF0000"/>
                </a:solidFill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50</a:t>
            </a:r>
            <a:r>
              <a:rPr kumimoji="1" lang="ja-JP" altLang="en-US" sz="2800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人</a:t>
            </a:r>
            <a:r>
              <a:rPr kumimoji="1" lang="en-US" altLang="ja-JP" sz="2800" dirty="0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/</a:t>
            </a:r>
            <a:r>
              <a:rPr kumimoji="1" lang="ja-JP" altLang="en-US" sz="2800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日</a:t>
            </a:r>
            <a:endParaRPr kumimoji="1" lang="en-US" altLang="ja-JP" sz="2800" dirty="0">
              <a:latin typeface="Hiragino Kaku Gothic Std W8" panose="020B0800000000000000" pitchFamily="34" charset="-128"/>
              <a:ea typeface="Hiragino Kaku Gothic Std W8" panose="020B0800000000000000" pitchFamily="34" charset="-128"/>
            </a:endParaRPr>
          </a:p>
          <a:p>
            <a:r>
              <a:rPr lang="en-US" altLang="ja-JP" sz="2800" dirty="0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○</a:t>
            </a:r>
            <a:r>
              <a:rPr lang="ja-JP" altLang="en-US" sz="2800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入院</a:t>
            </a:r>
            <a:r>
              <a:rPr lang="en-US" altLang="ja-JP" sz="3600" dirty="0">
                <a:solidFill>
                  <a:srgbClr val="FF0000"/>
                </a:solidFill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10</a:t>
            </a:r>
            <a:r>
              <a:rPr lang="ja-JP" altLang="en-US" sz="2800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人程度</a:t>
            </a:r>
            <a:endParaRPr lang="en-US" altLang="ja-JP" sz="2800" dirty="0">
              <a:latin typeface="Hiragino Kaku Gothic Std W8" panose="020B0800000000000000" pitchFamily="34" charset="-128"/>
              <a:ea typeface="Hiragino Kaku Gothic Std W8" panose="020B0800000000000000" pitchFamily="34" charset="-128"/>
            </a:endParaRPr>
          </a:p>
          <a:p>
            <a:r>
              <a:rPr lang="en-US" altLang="ja-JP" sz="2800" dirty="0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○</a:t>
            </a:r>
            <a:r>
              <a:rPr lang="ja-JP" altLang="en-US" sz="2800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訪問診療</a:t>
            </a:r>
            <a:r>
              <a:rPr lang="en-US" altLang="ja-JP" sz="3600" dirty="0">
                <a:solidFill>
                  <a:srgbClr val="FF0000"/>
                </a:solidFill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10</a:t>
            </a:r>
            <a:r>
              <a:rPr lang="ja-JP" altLang="en-US" sz="2800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人程度</a:t>
            </a:r>
            <a:endParaRPr lang="en-US" altLang="ja-JP" sz="2800" dirty="0">
              <a:latin typeface="Hiragino Kaku Gothic Std W8" panose="020B0800000000000000" pitchFamily="34" charset="-128"/>
              <a:ea typeface="Hiragino Kaku Gothic Std W8" panose="020B0800000000000000" pitchFamily="34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B7738EA-DD47-A950-C3A8-A6BD8988B4BA}"/>
              </a:ext>
            </a:extLst>
          </p:cNvPr>
          <p:cNvSpPr txBox="1"/>
          <p:nvPr/>
        </p:nvSpPr>
        <p:spPr>
          <a:xfrm>
            <a:off x="5832418" y="3413307"/>
            <a:ext cx="4683210" cy="13849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0800">
            <a:solidFill>
              <a:schemeClr val="accent1">
                <a:shade val="1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○</a:t>
            </a:r>
            <a:r>
              <a:rPr kumimoji="1" lang="ja-JP" altLang="en-US" sz="2800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心電図　　</a:t>
            </a:r>
            <a:r>
              <a:rPr kumimoji="1" lang="en-US" altLang="ja-JP" sz="2800" dirty="0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○</a:t>
            </a:r>
            <a:r>
              <a:rPr kumimoji="1" lang="ja-JP" altLang="en-US" sz="2800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レントゲン</a:t>
            </a:r>
            <a:endParaRPr kumimoji="1" lang="en-US" altLang="ja-JP" sz="2800" dirty="0">
              <a:latin typeface="Hiragino Kaku Gothic Std W8" panose="020B0800000000000000" pitchFamily="34" charset="-128"/>
              <a:ea typeface="Hiragino Kaku Gothic Std W8" panose="020B0800000000000000" pitchFamily="34" charset="-128"/>
            </a:endParaRPr>
          </a:p>
          <a:p>
            <a:r>
              <a:rPr lang="en-US" altLang="ja-JP" sz="2800" dirty="0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○</a:t>
            </a:r>
            <a:r>
              <a:rPr lang="ja-JP" altLang="en-US" sz="2800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エコー　　</a:t>
            </a:r>
            <a:r>
              <a:rPr lang="en-US" altLang="ja-JP" sz="2800" dirty="0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○</a:t>
            </a:r>
            <a:r>
              <a:rPr lang="ja-JP" altLang="en-US" sz="2800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透視</a:t>
            </a:r>
            <a:endParaRPr lang="en-US" altLang="ja-JP" sz="2800" dirty="0">
              <a:latin typeface="Hiragino Kaku Gothic Std W8" panose="020B0800000000000000" pitchFamily="34" charset="-128"/>
              <a:ea typeface="Hiragino Kaku Gothic Std W8" panose="020B0800000000000000" pitchFamily="34" charset="-128"/>
            </a:endParaRPr>
          </a:p>
          <a:p>
            <a:r>
              <a:rPr lang="en-US" altLang="ja-JP" sz="2800" dirty="0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○</a:t>
            </a:r>
            <a:r>
              <a:rPr lang="ja-JP" altLang="en-US" sz="2800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胃カメラ</a:t>
            </a:r>
            <a:endParaRPr lang="en-US" altLang="ja-JP" sz="2800" dirty="0">
              <a:latin typeface="Hiragino Kaku Gothic Std W8" panose="020B0800000000000000" pitchFamily="34" charset="-128"/>
              <a:ea typeface="Hiragino Kaku Gothic Std W8" panose="020B0800000000000000" pitchFamily="34" charset="-128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872994D5-E75E-CD73-4FBE-EE25BBCC6E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3049" y="-5255"/>
            <a:ext cx="2337515" cy="1309008"/>
          </a:xfrm>
          <a:prstGeom prst="rect">
            <a:avLst/>
          </a:prstGeom>
        </p:spPr>
      </p:pic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02E655B0-1EA3-7F38-D234-2084519371FF}"/>
              </a:ext>
            </a:extLst>
          </p:cNvPr>
          <p:cNvGrpSpPr/>
          <p:nvPr/>
        </p:nvGrpSpPr>
        <p:grpSpPr>
          <a:xfrm>
            <a:off x="9996192" y="1298754"/>
            <a:ext cx="2214372" cy="2139326"/>
            <a:chOff x="5822094" y="4594741"/>
            <a:chExt cx="2214372" cy="2139326"/>
          </a:xfrm>
        </p:grpSpPr>
        <p:pic>
          <p:nvPicPr>
            <p:cNvPr id="9" name="図 8">
              <a:extLst>
                <a:ext uri="{FF2B5EF4-FFF2-40B4-BE49-F238E27FC236}">
                  <a16:creationId xmlns:a16="http://schemas.microsoft.com/office/drawing/2014/main" id="{85045DAC-3215-FA81-E946-514549DC0AD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32904" y="4835933"/>
              <a:ext cx="2203562" cy="1656942"/>
            </a:xfrm>
            <a:prstGeom prst="rect">
              <a:avLst/>
            </a:prstGeom>
          </p:spPr>
        </p:pic>
        <p:sp>
          <p:nvSpPr>
            <p:cNvPr id="11" name="乗算記号 10">
              <a:extLst>
                <a:ext uri="{FF2B5EF4-FFF2-40B4-BE49-F238E27FC236}">
                  <a16:creationId xmlns:a16="http://schemas.microsoft.com/office/drawing/2014/main" id="{1DAAD7F9-6B51-C633-03BA-C7F02B1EA11E}"/>
                </a:ext>
              </a:extLst>
            </p:cNvPr>
            <p:cNvSpPr/>
            <p:nvPr/>
          </p:nvSpPr>
          <p:spPr>
            <a:xfrm>
              <a:off x="5822094" y="4594741"/>
              <a:ext cx="2014151" cy="2139326"/>
            </a:xfrm>
            <a:prstGeom prst="mathMultiply">
              <a:avLst>
                <a:gd name="adj1" fmla="val 13704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D568D23D-C760-8576-FF0E-A0A046DFEC78}"/>
              </a:ext>
            </a:extLst>
          </p:cNvPr>
          <p:cNvSpPr txBox="1"/>
          <p:nvPr/>
        </p:nvSpPr>
        <p:spPr>
          <a:xfrm>
            <a:off x="574619" y="3098001"/>
            <a:ext cx="5011116" cy="36625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0800">
            <a:solidFill>
              <a:schemeClr val="accent1">
                <a:shade val="1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○</a:t>
            </a:r>
            <a:r>
              <a:rPr lang="ja-JP" altLang="en-US" sz="2800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医師</a:t>
            </a:r>
            <a:r>
              <a:rPr lang="en-US" altLang="ja-JP" sz="3600" dirty="0">
                <a:solidFill>
                  <a:srgbClr val="FF0000"/>
                </a:solidFill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2</a:t>
            </a:r>
            <a:r>
              <a:rPr lang="ja-JP" altLang="en-US" sz="2800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名</a:t>
            </a:r>
            <a:endParaRPr lang="en-US" altLang="ja-JP" sz="2800" dirty="0">
              <a:latin typeface="Hiragino Kaku Gothic Std W8" panose="020B0800000000000000" pitchFamily="34" charset="-128"/>
              <a:ea typeface="Hiragino Kaku Gothic Std W8" panose="020B0800000000000000" pitchFamily="34" charset="-128"/>
            </a:endParaRPr>
          </a:p>
          <a:p>
            <a:r>
              <a:rPr lang="en-US" altLang="ja-JP" sz="2800" dirty="0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○</a:t>
            </a:r>
            <a:r>
              <a:rPr lang="ja-JP" altLang="en-US" sz="2800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看護師</a:t>
            </a:r>
            <a:r>
              <a:rPr lang="en-US" altLang="ja-JP" sz="2800" dirty="0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20</a:t>
            </a:r>
            <a:r>
              <a:rPr lang="ja-JP" altLang="en-US" sz="2800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名程度</a:t>
            </a:r>
            <a:endParaRPr lang="en-US" altLang="ja-JP" sz="2800" dirty="0">
              <a:latin typeface="Hiragino Kaku Gothic Std W8" panose="020B0800000000000000" pitchFamily="34" charset="-128"/>
              <a:ea typeface="Hiragino Kaku Gothic Std W8" panose="020B0800000000000000" pitchFamily="34" charset="-128"/>
            </a:endParaRPr>
          </a:p>
          <a:p>
            <a:r>
              <a:rPr kumimoji="1" lang="en-US" altLang="ja-JP" sz="2800" dirty="0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○</a:t>
            </a:r>
            <a:r>
              <a:rPr kumimoji="1" lang="ja-JP" altLang="en-US" sz="2800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薬剤師</a:t>
            </a:r>
            <a:r>
              <a:rPr kumimoji="1" lang="en-US" altLang="ja-JP" sz="2800" dirty="0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1</a:t>
            </a:r>
            <a:r>
              <a:rPr kumimoji="1" lang="ja-JP" altLang="en-US" sz="2800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名、助手</a:t>
            </a:r>
            <a:r>
              <a:rPr kumimoji="1" lang="en-US" altLang="ja-JP" sz="2800" dirty="0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2</a:t>
            </a:r>
            <a:r>
              <a:rPr kumimoji="1" lang="ja-JP" altLang="en-US" sz="2800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名</a:t>
            </a:r>
            <a:endParaRPr kumimoji="1" lang="en-US" altLang="ja-JP" sz="2800" dirty="0">
              <a:latin typeface="Hiragino Kaku Gothic Std W8" panose="020B0800000000000000" pitchFamily="34" charset="-128"/>
              <a:ea typeface="Hiragino Kaku Gothic Std W8" panose="020B0800000000000000" pitchFamily="34" charset="-128"/>
            </a:endParaRPr>
          </a:p>
          <a:p>
            <a:r>
              <a:rPr lang="en-US" altLang="ja-JP" sz="2800" dirty="0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○</a:t>
            </a:r>
            <a:r>
              <a:rPr lang="ja-JP" altLang="en-US" sz="2800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放射線技師</a:t>
            </a:r>
            <a:r>
              <a:rPr lang="en-US" altLang="ja-JP" sz="2800" dirty="0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1</a:t>
            </a:r>
            <a:r>
              <a:rPr lang="ja-JP" altLang="en-US" sz="2800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名</a:t>
            </a:r>
            <a:endParaRPr lang="en-US" altLang="ja-JP" sz="2800" dirty="0">
              <a:latin typeface="Hiragino Kaku Gothic Std W8" panose="020B0800000000000000" pitchFamily="34" charset="-128"/>
              <a:ea typeface="Hiragino Kaku Gothic Std W8" panose="020B0800000000000000" pitchFamily="34" charset="-128"/>
            </a:endParaRPr>
          </a:p>
          <a:p>
            <a:r>
              <a:rPr kumimoji="1" lang="en-US" altLang="ja-JP" sz="2800" dirty="0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○</a:t>
            </a:r>
            <a:r>
              <a:rPr kumimoji="1" lang="ja-JP" altLang="en-US" sz="2800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検査技師</a:t>
            </a:r>
            <a:r>
              <a:rPr kumimoji="1" lang="en-US" altLang="ja-JP" sz="2800" dirty="0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1</a:t>
            </a:r>
            <a:r>
              <a:rPr kumimoji="1" lang="ja-JP" altLang="en-US" sz="2800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名、助手</a:t>
            </a:r>
            <a:r>
              <a:rPr kumimoji="1" lang="en-US" altLang="ja-JP" sz="2800" dirty="0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1</a:t>
            </a:r>
            <a:r>
              <a:rPr kumimoji="1" lang="ja-JP" altLang="en-US" sz="2800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名</a:t>
            </a:r>
            <a:endParaRPr kumimoji="1" lang="en-US" altLang="ja-JP" sz="2800" dirty="0">
              <a:latin typeface="Hiragino Kaku Gothic Std W8" panose="020B0800000000000000" pitchFamily="34" charset="-128"/>
              <a:ea typeface="Hiragino Kaku Gothic Std W8" panose="020B0800000000000000" pitchFamily="34" charset="-128"/>
            </a:endParaRPr>
          </a:p>
          <a:p>
            <a:r>
              <a:rPr kumimoji="1" lang="en-US" altLang="ja-JP" sz="2800" dirty="0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○</a:t>
            </a:r>
            <a:r>
              <a:rPr kumimoji="1" lang="ja-JP" altLang="en-US" sz="2800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管理栄養士</a:t>
            </a:r>
            <a:r>
              <a:rPr kumimoji="1" lang="en-US" altLang="ja-JP" sz="2800" dirty="0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1</a:t>
            </a:r>
            <a:r>
              <a:rPr kumimoji="1" lang="ja-JP" altLang="en-US" sz="2800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名</a:t>
            </a:r>
            <a:endParaRPr kumimoji="1" lang="en-US" altLang="ja-JP" sz="2800" dirty="0">
              <a:latin typeface="Hiragino Kaku Gothic Std W8" panose="020B0800000000000000" pitchFamily="34" charset="-128"/>
              <a:ea typeface="Hiragino Kaku Gothic Std W8" panose="020B0800000000000000" pitchFamily="34" charset="-128"/>
            </a:endParaRPr>
          </a:p>
          <a:p>
            <a:r>
              <a:rPr lang="en-US" altLang="ja-JP" sz="2800" dirty="0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○</a:t>
            </a:r>
            <a:r>
              <a:rPr lang="ja-JP" altLang="en-US" sz="2800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作業療法士</a:t>
            </a:r>
            <a:r>
              <a:rPr lang="en-US" altLang="ja-JP" sz="2800" dirty="0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1</a:t>
            </a:r>
            <a:r>
              <a:rPr lang="ja-JP" altLang="en-US" sz="2800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名</a:t>
            </a:r>
            <a:endParaRPr lang="en-US" altLang="ja-JP" sz="2800" dirty="0">
              <a:latin typeface="Hiragino Kaku Gothic Std W8" panose="020B0800000000000000" pitchFamily="34" charset="-128"/>
              <a:ea typeface="Hiragino Kaku Gothic Std W8" panose="020B0800000000000000" pitchFamily="34" charset="-128"/>
            </a:endParaRPr>
          </a:p>
          <a:p>
            <a:r>
              <a:rPr kumimoji="1" lang="en-US" altLang="ja-JP" sz="2800" dirty="0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○</a:t>
            </a:r>
            <a:r>
              <a:rPr kumimoji="1" lang="ja-JP" altLang="en-US" sz="2800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一般事務</a:t>
            </a:r>
            <a:r>
              <a:rPr lang="en-US" altLang="ja-JP" sz="2800" dirty="0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2</a:t>
            </a:r>
            <a:r>
              <a:rPr lang="ja-JP" altLang="en-US" sz="2800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名、医療事務</a:t>
            </a:r>
            <a:r>
              <a:rPr lang="en-US" altLang="ja-JP" sz="2800" dirty="0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2</a:t>
            </a:r>
            <a:r>
              <a:rPr lang="ja-JP" altLang="en-US" sz="2800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名</a:t>
            </a:r>
            <a:endParaRPr kumimoji="1" lang="en-US" altLang="ja-JP" sz="2800" dirty="0">
              <a:latin typeface="Hiragino Kaku Gothic Std W8" panose="020B0800000000000000" pitchFamily="34" charset="-128"/>
              <a:ea typeface="Hiragino Kaku Gothic Std W8" panose="020B0800000000000000" pitchFamily="34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2917DDAA-02AE-68C4-C19C-44975BD9EDC3}"/>
              </a:ext>
            </a:extLst>
          </p:cNvPr>
          <p:cNvSpPr txBox="1"/>
          <p:nvPr/>
        </p:nvSpPr>
        <p:spPr>
          <a:xfrm>
            <a:off x="5832417" y="5086333"/>
            <a:ext cx="5881787" cy="13849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0800">
            <a:solidFill>
              <a:schemeClr val="accent1">
                <a:shade val="1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2800" dirty="0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○</a:t>
            </a:r>
            <a:r>
              <a:rPr lang="ja-JP" altLang="en-US" sz="2800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市立</a:t>
            </a:r>
            <a:r>
              <a:rPr kumimoji="1" lang="ja-JP" altLang="en-US" sz="2800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稚内病院：</a:t>
            </a:r>
            <a:r>
              <a:rPr kumimoji="1" lang="en-US" altLang="ja-JP" sz="2800" dirty="0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1</a:t>
            </a:r>
            <a:r>
              <a:rPr kumimoji="1" lang="ja-JP" altLang="en-US" sz="2800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時間弱</a:t>
            </a:r>
            <a:endParaRPr kumimoji="1" lang="en-US" altLang="ja-JP" sz="2800" dirty="0">
              <a:latin typeface="Hiragino Kaku Gothic Std W8" panose="020B0800000000000000" pitchFamily="34" charset="-128"/>
              <a:ea typeface="Hiragino Kaku Gothic Std W8" panose="020B0800000000000000" pitchFamily="34" charset="-128"/>
            </a:endParaRPr>
          </a:p>
          <a:p>
            <a:r>
              <a:rPr lang="en-US" altLang="ja-JP" sz="2800" dirty="0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○</a:t>
            </a:r>
            <a:r>
              <a:rPr lang="ja-JP" altLang="en-US" sz="2800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名寄市立総合病院：</a:t>
            </a:r>
            <a:r>
              <a:rPr lang="en-US" altLang="ja-JP" sz="2800" dirty="0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2</a:t>
            </a:r>
            <a:r>
              <a:rPr lang="ja-JP" altLang="en-US" sz="2800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時間強</a:t>
            </a:r>
            <a:endParaRPr lang="en-US" altLang="ja-JP" sz="2800" dirty="0">
              <a:latin typeface="Hiragino Kaku Gothic Std W8" panose="020B0800000000000000" pitchFamily="34" charset="-128"/>
              <a:ea typeface="Hiragino Kaku Gothic Std W8" panose="020B0800000000000000" pitchFamily="34" charset="-128"/>
            </a:endParaRPr>
          </a:p>
          <a:p>
            <a:r>
              <a:rPr lang="en-US" altLang="ja-JP" sz="2800" dirty="0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○</a:t>
            </a:r>
            <a:r>
              <a:rPr lang="ja-JP" altLang="en-US" sz="2800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旭川：</a:t>
            </a:r>
            <a:r>
              <a:rPr lang="en-US" altLang="ja-JP" sz="2800" dirty="0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3</a:t>
            </a:r>
            <a:r>
              <a:rPr lang="ja-JP" altLang="en-US" sz="2800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時間</a:t>
            </a:r>
            <a:endParaRPr lang="en-US" altLang="ja-JP" sz="2800" dirty="0">
              <a:latin typeface="Hiragino Kaku Gothic Std W8" panose="020B0800000000000000" pitchFamily="34" charset="-128"/>
              <a:ea typeface="Hiragino Kaku Gothic Std W8" panose="020B08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51195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2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コンテンツ プレースホルダー 4" descr="道路脇に立つ男たち&#10;&#10;AI 生成コンテンツは誤りを含む可能性があります。">
            <a:extLst>
              <a:ext uri="{FF2B5EF4-FFF2-40B4-BE49-F238E27FC236}">
                <a16:creationId xmlns:a16="http://schemas.microsoft.com/office/drawing/2014/main" id="{F188563E-FCFB-C926-D657-65000802B5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97701" y="655276"/>
            <a:ext cx="7396597" cy="5547448"/>
          </a:xfrm>
        </p:spPr>
      </p:pic>
    </p:spTree>
    <p:extLst>
      <p:ext uri="{BB962C8B-B14F-4D97-AF65-F5344CB8AC3E}">
        <p14:creationId xmlns:p14="http://schemas.microsoft.com/office/powerpoint/2010/main" val="15698220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ホームベース 3">
            <a:extLst>
              <a:ext uri="{FF2B5EF4-FFF2-40B4-BE49-F238E27FC236}">
                <a16:creationId xmlns:a16="http://schemas.microsoft.com/office/drawing/2014/main" id="{C9FB26BD-AEEB-96E6-AC4F-8E0617AA6970}"/>
              </a:ext>
            </a:extLst>
          </p:cNvPr>
          <p:cNvSpPr/>
          <p:nvPr/>
        </p:nvSpPr>
        <p:spPr>
          <a:xfrm>
            <a:off x="807394" y="573803"/>
            <a:ext cx="3430642" cy="793461"/>
          </a:xfrm>
          <a:prstGeom prst="homePlat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>
                <a:solidFill>
                  <a:schemeClr val="tx1"/>
                </a:solidFill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腹膜透析とは</a:t>
            </a:r>
          </a:p>
        </p:txBody>
      </p:sp>
      <p:sp>
        <p:nvSpPr>
          <p:cNvPr id="5" name="ホームベース 4">
            <a:extLst>
              <a:ext uri="{FF2B5EF4-FFF2-40B4-BE49-F238E27FC236}">
                <a16:creationId xmlns:a16="http://schemas.microsoft.com/office/drawing/2014/main" id="{090ACF8E-FDE5-6BA5-84BB-92FF433E4090}"/>
              </a:ext>
            </a:extLst>
          </p:cNvPr>
          <p:cNvSpPr/>
          <p:nvPr/>
        </p:nvSpPr>
        <p:spPr>
          <a:xfrm>
            <a:off x="796663" y="1803036"/>
            <a:ext cx="4677380" cy="793461"/>
          </a:xfrm>
          <a:prstGeom prst="homePlat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>
                <a:solidFill>
                  <a:schemeClr val="tx1"/>
                </a:solidFill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腹膜透析</a:t>
            </a:r>
            <a:r>
              <a:rPr lang="ja-JP" altLang="en-US" sz="3200">
                <a:solidFill>
                  <a:schemeClr val="tx1"/>
                </a:solidFill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と血液透析</a:t>
            </a:r>
            <a:endParaRPr kumimoji="1" lang="ja-JP" altLang="en-US" sz="3200">
              <a:solidFill>
                <a:schemeClr val="tx1"/>
              </a:solidFill>
              <a:latin typeface="HGPSoeiKakugothicUB" panose="020B0900000000000000" pitchFamily="34" charset="-128"/>
              <a:ea typeface="HGPSoeiKakugothicUB" panose="020B0900000000000000" pitchFamily="34" charset="-128"/>
            </a:endParaRPr>
          </a:p>
        </p:txBody>
      </p:sp>
      <p:sp>
        <p:nvSpPr>
          <p:cNvPr id="6" name="ホームベース 5">
            <a:extLst>
              <a:ext uri="{FF2B5EF4-FFF2-40B4-BE49-F238E27FC236}">
                <a16:creationId xmlns:a16="http://schemas.microsoft.com/office/drawing/2014/main" id="{52B3AC68-B2DD-C822-FB9A-5154AA988A54}"/>
              </a:ext>
            </a:extLst>
          </p:cNvPr>
          <p:cNvSpPr/>
          <p:nvPr/>
        </p:nvSpPr>
        <p:spPr>
          <a:xfrm>
            <a:off x="811121" y="4261502"/>
            <a:ext cx="5803470" cy="793461"/>
          </a:xfrm>
          <a:prstGeom prst="homePlat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>
                <a:solidFill>
                  <a:schemeClr val="tx1"/>
                </a:solidFill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腹膜透析の導入時期と流れ</a:t>
            </a:r>
          </a:p>
        </p:txBody>
      </p:sp>
      <p:sp>
        <p:nvSpPr>
          <p:cNvPr id="7" name="ホームベース 6">
            <a:extLst>
              <a:ext uri="{FF2B5EF4-FFF2-40B4-BE49-F238E27FC236}">
                <a16:creationId xmlns:a16="http://schemas.microsoft.com/office/drawing/2014/main" id="{FD9E13B3-D084-3DB9-9891-41FFFF7E970C}"/>
              </a:ext>
            </a:extLst>
          </p:cNvPr>
          <p:cNvSpPr/>
          <p:nvPr/>
        </p:nvSpPr>
        <p:spPr>
          <a:xfrm>
            <a:off x="811121" y="5490735"/>
            <a:ext cx="4666649" cy="793461"/>
          </a:xfrm>
          <a:prstGeom prst="homePlat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>
                <a:solidFill>
                  <a:schemeClr val="tx1"/>
                </a:solidFill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透析液の種類と特徴</a:t>
            </a:r>
          </a:p>
        </p:txBody>
      </p:sp>
      <p:sp>
        <p:nvSpPr>
          <p:cNvPr id="2" name="ホームベース 1">
            <a:extLst>
              <a:ext uri="{FF2B5EF4-FFF2-40B4-BE49-F238E27FC236}">
                <a16:creationId xmlns:a16="http://schemas.microsoft.com/office/drawing/2014/main" id="{01E0E30D-34D1-AD95-C958-0E37494E2F06}"/>
              </a:ext>
            </a:extLst>
          </p:cNvPr>
          <p:cNvSpPr/>
          <p:nvPr/>
        </p:nvSpPr>
        <p:spPr>
          <a:xfrm>
            <a:off x="796663" y="3032269"/>
            <a:ext cx="3900529" cy="793461"/>
          </a:xfrm>
          <a:prstGeom prst="homePlat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>
                <a:solidFill>
                  <a:schemeClr val="tx1"/>
                </a:solidFill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腹膜透析の種類</a:t>
            </a:r>
          </a:p>
        </p:txBody>
      </p:sp>
    </p:spTree>
    <p:extLst>
      <p:ext uri="{BB962C8B-B14F-4D97-AF65-F5344CB8AC3E}">
        <p14:creationId xmlns:p14="http://schemas.microsoft.com/office/powerpoint/2010/main" val="10726438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ホームベース 3">
            <a:extLst>
              <a:ext uri="{FF2B5EF4-FFF2-40B4-BE49-F238E27FC236}">
                <a16:creationId xmlns:a16="http://schemas.microsoft.com/office/drawing/2014/main" id="{C9FB26BD-AEEB-96E6-AC4F-8E0617AA6970}"/>
              </a:ext>
            </a:extLst>
          </p:cNvPr>
          <p:cNvSpPr/>
          <p:nvPr/>
        </p:nvSpPr>
        <p:spPr>
          <a:xfrm>
            <a:off x="807394" y="573803"/>
            <a:ext cx="3430642" cy="793461"/>
          </a:xfrm>
          <a:prstGeom prst="homePlat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>
                <a:solidFill>
                  <a:schemeClr val="tx1"/>
                </a:solidFill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腹膜透析とは</a:t>
            </a:r>
          </a:p>
        </p:txBody>
      </p:sp>
      <p:sp>
        <p:nvSpPr>
          <p:cNvPr id="5" name="ホームベース 4">
            <a:extLst>
              <a:ext uri="{FF2B5EF4-FFF2-40B4-BE49-F238E27FC236}">
                <a16:creationId xmlns:a16="http://schemas.microsoft.com/office/drawing/2014/main" id="{090ACF8E-FDE5-6BA5-84BB-92FF433E4090}"/>
              </a:ext>
            </a:extLst>
          </p:cNvPr>
          <p:cNvSpPr/>
          <p:nvPr/>
        </p:nvSpPr>
        <p:spPr>
          <a:xfrm>
            <a:off x="796663" y="1803036"/>
            <a:ext cx="4677380" cy="793461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>
                <a:solidFill>
                  <a:schemeClr val="tx1"/>
                </a:solidFill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腹膜透析</a:t>
            </a:r>
            <a:r>
              <a:rPr lang="ja-JP" altLang="en-US" sz="3200">
                <a:solidFill>
                  <a:schemeClr val="tx1"/>
                </a:solidFill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と血液透析</a:t>
            </a:r>
            <a:endParaRPr kumimoji="1" lang="ja-JP" altLang="en-US" sz="3200">
              <a:solidFill>
                <a:schemeClr val="tx1"/>
              </a:solidFill>
              <a:latin typeface="HGPSoeiKakugothicUB" panose="020B0900000000000000" pitchFamily="34" charset="-128"/>
              <a:ea typeface="HGPSoeiKakugothicUB" panose="020B0900000000000000" pitchFamily="34" charset="-128"/>
            </a:endParaRPr>
          </a:p>
        </p:txBody>
      </p:sp>
      <p:sp>
        <p:nvSpPr>
          <p:cNvPr id="6" name="ホームベース 5">
            <a:extLst>
              <a:ext uri="{FF2B5EF4-FFF2-40B4-BE49-F238E27FC236}">
                <a16:creationId xmlns:a16="http://schemas.microsoft.com/office/drawing/2014/main" id="{52B3AC68-B2DD-C822-FB9A-5154AA988A54}"/>
              </a:ext>
            </a:extLst>
          </p:cNvPr>
          <p:cNvSpPr/>
          <p:nvPr/>
        </p:nvSpPr>
        <p:spPr>
          <a:xfrm>
            <a:off x="811121" y="4261502"/>
            <a:ext cx="5803470" cy="793461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>
                <a:solidFill>
                  <a:schemeClr val="tx1"/>
                </a:solidFill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腹膜透析の導入時期と流れ</a:t>
            </a:r>
          </a:p>
        </p:txBody>
      </p:sp>
      <p:sp>
        <p:nvSpPr>
          <p:cNvPr id="7" name="ホームベース 6">
            <a:extLst>
              <a:ext uri="{FF2B5EF4-FFF2-40B4-BE49-F238E27FC236}">
                <a16:creationId xmlns:a16="http://schemas.microsoft.com/office/drawing/2014/main" id="{FD9E13B3-D084-3DB9-9891-41FFFF7E970C}"/>
              </a:ext>
            </a:extLst>
          </p:cNvPr>
          <p:cNvSpPr/>
          <p:nvPr/>
        </p:nvSpPr>
        <p:spPr>
          <a:xfrm>
            <a:off x="811121" y="5490735"/>
            <a:ext cx="4666649" cy="793461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>
                <a:solidFill>
                  <a:schemeClr val="tx1"/>
                </a:solidFill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透析液の種類と特徴</a:t>
            </a:r>
          </a:p>
        </p:txBody>
      </p:sp>
      <p:sp>
        <p:nvSpPr>
          <p:cNvPr id="2" name="ホームベース 1">
            <a:extLst>
              <a:ext uri="{FF2B5EF4-FFF2-40B4-BE49-F238E27FC236}">
                <a16:creationId xmlns:a16="http://schemas.microsoft.com/office/drawing/2014/main" id="{01E0E30D-34D1-AD95-C958-0E37494E2F06}"/>
              </a:ext>
            </a:extLst>
          </p:cNvPr>
          <p:cNvSpPr/>
          <p:nvPr/>
        </p:nvSpPr>
        <p:spPr>
          <a:xfrm>
            <a:off x="796663" y="3032269"/>
            <a:ext cx="3900529" cy="793461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>
                <a:solidFill>
                  <a:schemeClr val="tx1"/>
                </a:solidFill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腹膜透析の種類</a:t>
            </a:r>
          </a:p>
        </p:txBody>
      </p:sp>
    </p:spTree>
    <p:extLst>
      <p:ext uri="{BB962C8B-B14F-4D97-AF65-F5344CB8AC3E}">
        <p14:creationId xmlns:p14="http://schemas.microsoft.com/office/powerpoint/2010/main" val="8422126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2CAFED2-C2D3-317E-45B2-A1039670B5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5400"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腹膜透析とは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2C3EFBF-B71B-647A-C56F-B9C1333D5D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sz="3600"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腹膜を半透膜として腹腔内で透析を行う方法</a:t>
            </a:r>
            <a:endParaRPr kumimoji="1" lang="en-US" altLang="ja-JP" sz="3600" dirty="0">
              <a:latin typeface="HGPSoeiKakugothicUB" panose="020B0900000000000000" pitchFamily="34" charset="-128"/>
              <a:ea typeface="HGPSoeiKakugothicUB" panose="020B0900000000000000" pitchFamily="34" charset="-128"/>
            </a:endParaRPr>
          </a:p>
          <a:p>
            <a:r>
              <a:rPr kumimoji="1" lang="ja-JP" altLang="en-US" sz="3600"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腹腔内に透析液を一定時間貯留させた後に排液する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56E98BA6-6753-BC2F-2A28-9FEB583CBE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0588" y="3680180"/>
            <a:ext cx="6068570" cy="2496783"/>
          </a:xfrm>
          <a:prstGeom prst="rect">
            <a:avLst/>
          </a:prstGeom>
          <a:ln w="31750">
            <a:solidFill>
              <a:schemeClr val="accent6"/>
            </a:solidFill>
          </a:ln>
        </p:spPr>
      </p:pic>
    </p:spTree>
    <p:extLst>
      <p:ext uri="{BB962C8B-B14F-4D97-AF65-F5344CB8AC3E}">
        <p14:creationId xmlns:p14="http://schemas.microsoft.com/office/powerpoint/2010/main" val="3128438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52086</TotalTime>
  <Words>1862</Words>
  <Application>Microsoft Macintosh PowerPoint</Application>
  <PresentationFormat>ワイド画面</PresentationFormat>
  <Paragraphs>300</Paragraphs>
  <Slides>34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34</vt:i4>
      </vt:variant>
    </vt:vector>
  </HeadingPairs>
  <TitlesOfParts>
    <vt:vector size="40" baseType="lpstr">
      <vt:lpstr>HGPSoeiKakugothicUB</vt:lpstr>
      <vt:lpstr>Hiragino Kaku Gothic Std W8</vt:lpstr>
      <vt:lpstr>游ゴシック</vt:lpstr>
      <vt:lpstr>游ゴシック Light</vt:lpstr>
      <vt:lpstr>Arial</vt:lpstr>
      <vt:lpstr>Office テーマ</vt:lpstr>
      <vt:lpstr>プライマリケア医のための 腹膜透析 ①腹膜透析概論</vt:lpstr>
      <vt:lpstr>プライマリケア医のための 腹膜透析 ②日常管理・トラブルシューティング</vt:lpstr>
      <vt:lpstr>自己紹介</vt:lpstr>
      <vt:lpstr>猿払村</vt:lpstr>
      <vt:lpstr>猿払村国民健康保険診療所</vt:lpstr>
      <vt:lpstr>PowerPoint プレゼンテーション</vt:lpstr>
      <vt:lpstr>PowerPoint プレゼンテーション</vt:lpstr>
      <vt:lpstr>PowerPoint プレゼンテーション</vt:lpstr>
      <vt:lpstr>腹膜透析とは</vt:lpstr>
      <vt:lpstr>腹膜透析とは</vt:lpstr>
      <vt:lpstr>PowerPoint プレゼンテーション</vt:lpstr>
      <vt:lpstr>腹膜透析と血液透析</vt:lpstr>
      <vt:lpstr>腹膜透析と血液透析：生活編</vt:lpstr>
      <vt:lpstr>腹膜透析と血液透析：医学編</vt:lpstr>
      <vt:lpstr>PowerPoint プレゼンテーション</vt:lpstr>
      <vt:lpstr>腹膜透析の種類</vt:lpstr>
      <vt:lpstr>腹膜透析の種類【CAPD】</vt:lpstr>
      <vt:lpstr>腹膜透析の種類【APD】</vt:lpstr>
      <vt:lpstr>腹膜透析の種類【APD】</vt:lpstr>
      <vt:lpstr>CAPDとAPDの比較</vt:lpstr>
      <vt:lpstr>PowerPoint プレゼンテーション</vt:lpstr>
      <vt:lpstr>腹膜透析の導入時期</vt:lpstr>
      <vt:lpstr>腹膜透析の導入時期</vt:lpstr>
      <vt:lpstr>※参考※</vt:lpstr>
      <vt:lpstr>※参考※</vt:lpstr>
      <vt:lpstr>腹膜透析導入の流れ</vt:lpstr>
      <vt:lpstr>腹膜透析導入の流れ</vt:lpstr>
      <vt:lpstr>腹膜透析カテーテル挿入術</vt:lpstr>
      <vt:lpstr>PowerPoint プレゼンテーション</vt:lpstr>
      <vt:lpstr>透析液の種類と特徴</vt:lpstr>
      <vt:lpstr>PowerPoint プレゼンテーション</vt:lpstr>
      <vt:lpstr>透析液における除水性能の違い</vt:lpstr>
      <vt:lpstr>透析液の選び方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克哉 佐藤</dc:creator>
  <cp:lastModifiedBy>gpmec.hokkaido@live.jp</cp:lastModifiedBy>
  <cp:revision>27</cp:revision>
  <dcterms:created xsi:type="dcterms:W3CDTF">2023-12-01T00:24:10Z</dcterms:created>
  <dcterms:modified xsi:type="dcterms:W3CDTF">2025-10-01T09:12:54Z</dcterms:modified>
</cp:coreProperties>
</file>