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256" r:id="rId2"/>
    <p:sldId id="292" r:id="rId3"/>
    <p:sldId id="257" r:id="rId4"/>
    <p:sldId id="293" r:id="rId5"/>
    <p:sldId id="258" r:id="rId6"/>
    <p:sldId id="284" r:id="rId7"/>
    <p:sldId id="294" r:id="rId8"/>
    <p:sldId id="318" r:id="rId9"/>
    <p:sldId id="310" r:id="rId10"/>
    <p:sldId id="297" r:id="rId11"/>
    <p:sldId id="298" r:id="rId12"/>
    <p:sldId id="347" r:id="rId13"/>
    <p:sldId id="319" r:id="rId14"/>
    <p:sldId id="320" r:id="rId15"/>
    <p:sldId id="321" r:id="rId16"/>
    <p:sldId id="322" r:id="rId17"/>
    <p:sldId id="323" r:id="rId18"/>
    <p:sldId id="324" r:id="rId19"/>
    <p:sldId id="302" r:id="rId20"/>
    <p:sldId id="303" r:id="rId21"/>
    <p:sldId id="325" r:id="rId22"/>
    <p:sldId id="304" r:id="rId23"/>
    <p:sldId id="326" r:id="rId24"/>
    <p:sldId id="313" r:id="rId25"/>
    <p:sldId id="327" r:id="rId26"/>
    <p:sldId id="328" r:id="rId27"/>
    <p:sldId id="329" r:id="rId28"/>
    <p:sldId id="330" r:id="rId29"/>
    <p:sldId id="348" r:id="rId30"/>
    <p:sldId id="331" r:id="rId31"/>
    <p:sldId id="332" r:id="rId32"/>
    <p:sldId id="337" r:id="rId33"/>
    <p:sldId id="335" r:id="rId34"/>
    <p:sldId id="317" r:id="rId35"/>
    <p:sldId id="336" r:id="rId36"/>
    <p:sldId id="338" r:id="rId37"/>
    <p:sldId id="339" r:id="rId38"/>
    <p:sldId id="340" r:id="rId39"/>
    <p:sldId id="341" r:id="rId40"/>
    <p:sldId id="342" r:id="rId41"/>
    <p:sldId id="343" r:id="rId42"/>
    <p:sldId id="345" r:id="rId43"/>
    <p:sldId id="346" r:id="rId44"/>
    <p:sldId id="344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1" r:id="rId58"/>
    <p:sldId id="381" r:id="rId59"/>
    <p:sldId id="382" r:id="rId60"/>
    <p:sldId id="386" r:id="rId61"/>
    <p:sldId id="387" r:id="rId62"/>
    <p:sldId id="388" r:id="rId63"/>
    <p:sldId id="389" r:id="rId64"/>
    <p:sldId id="390" r:id="rId65"/>
    <p:sldId id="391" r:id="rId66"/>
    <p:sldId id="362" r:id="rId67"/>
    <p:sldId id="363" r:id="rId68"/>
    <p:sldId id="364" r:id="rId69"/>
    <p:sldId id="365" r:id="rId70"/>
    <p:sldId id="366" r:id="rId71"/>
    <p:sldId id="367" r:id="rId72"/>
    <p:sldId id="369" r:id="rId73"/>
    <p:sldId id="383" r:id="rId74"/>
    <p:sldId id="371" r:id="rId75"/>
    <p:sldId id="384" r:id="rId76"/>
    <p:sldId id="372" r:id="rId77"/>
    <p:sldId id="373" r:id="rId78"/>
    <p:sldId id="374" r:id="rId79"/>
    <p:sldId id="375" r:id="rId80"/>
    <p:sldId id="385" r:id="rId81"/>
    <p:sldId id="376" r:id="rId82"/>
    <p:sldId id="377" r:id="rId83"/>
    <p:sldId id="380" r:id="rId84"/>
    <p:sldId id="378" r:id="rId85"/>
    <p:sldId id="379" r:id="rId86"/>
    <p:sldId id="277" r:id="rId8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4"/>
    <p:restoredTop sz="96405"/>
  </p:normalViewPr>
  <p:slideViewPr>
    <p:cSldViewPr snapToGrid="0">
      <p:cViewPr varScale="1">
        <p:scale>
          <a:sx n="123" d="100"/>
          <a:sy n="123" d="100"/>
        </p:scale>
        <p:origin x="23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1A4BA-9259-1647-82B5-997E93DA0F7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962DF-0438-6A43-8ED2-647062E52F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098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フォシーガは心不全という病名で保険で切られないなら、ありだと思います。</a:t>
            </a:r>
            <a:endParaRPr kumimoji="1" lang="en-US" altLang="ja-JP" dirty="0"/>
          </a:p>
          <a:p>
            <a:r>
              <a:rPr kumimoji="1" lang="ja-JP" altLang="en-US"/>
              <a:t>トルバプタンは保険で切られる可能性が高いです。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1E126-9073-8347-8FBA-61C1BE85FCB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94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</a:t>
            </a:r>
            <a:r>
              <a:rPr kumimoji="1" lang="ja-JP" altLang="en-US"/>
              <a:t>≦</a:t>
            </a:r>
            <a:r>
              <a:rPr kumimoji="1" lang="en-US" altLang="ja-JP" dirty="0"/>
              <a:t>5.5</a:t>
            </a:r>
            <a:r>
              <a:rPr kumimoji="1" lang="ja-JP" altLang="en-US"/>
              <a:t>とアップデートされてるの素晴らしいですね。</a:t>
            </a:r>
            <a:endParaRPr kumimoji="1" lang="en-US" altLang="ja-JP" dirty="0"/>
          </a:p>
          <a:p>
            <a:r>
              <a:rPr kumimoji="1" lang="ja-JP" altLang="en-US"/>
              <a:t>カルシミメティクス未使用なら</a:t>
            </a:r>
            <a:r>
              <a:rPr kumimoji="1" lang="en-US" altLang="ja-JP" dirty="0"/>
              <a:t>Lower is better</a:t>
            </a:r>
            <a:r>
              <a:rPr kumimoji="1" lang="ja-JP" altLang="en-US"/>
              <a:t>にはならないこともあるので、少し表現は悩ましいかもしれません。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1E126-9073-8347-8FBA-61C1BE85FCB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94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カテーテルの損傷部位によっては、チタニウムエクステンダーをつけて先端側にチューブを接続すれば</a:t>
            </a:r>
            <a:r>
              <a:rPr kumimoji="1" lang="en-US" altLang="ja-JP" dirty="0" err="1"/>
              <a:t>ope</a:t>
            </a:r>
            <a:r>
              <a:rPr kumimoji="1" lang="ja-JP" altLang="en-US"/>
              <a:t>は不要です。</a:t>
            </a:r>
            <a:endParaRPr kumimoji="1" lang="en-US" altLang="ja-JP" dirty="0"/>
          </a:p>
          <a:p>
            <a:r>
              <a:rPr kumimoji="1" lang="ja-JP" altLang="en-US"/>
              <a:t>クランプさえしていれば、滅菌はさみで切断するかどうかも含めて相談で良い気がします。</a:t>
            </a:r>
            <a:endParaRPr kumimoji="1" lang="en-US" altLang="ja-JP" dirty="0"/>
          </a:p>
          <a:p>
            <a:r>
              <a:rPr kumimoji="1" lang="ja-JP" altLang="en-US"/>
              <a:t>抗菌薬投与は</a:t>
            </a:r>
            <a:r>
              <a:rPr kumimoji="1" lang="en-US" altLang="ja-JP" dirty="0"/>
              <a:t>wet contamination</a:t>
            </a:r>
            <a:r>
              <a:rPr kumimoji="1" lang="ja-JP" altLang="en-US"/>
              <a:t>か</a:t>
            </a:r>
            <a:r>
              <a:rPr kumimoji="1" lang="en-US" altLang="ja-JP" dirty="0"/>
              <a:t>dry contamination</a:t>
            </a:r>
            <a:r>
              <a:rPr kumimoji="1" lang="ja-JP" altLang="en-US"/>
              <a:t>かで少し変わりますが、チューブの内腔が少しでも触れた可能性があれば、抗菌薬投与が</a:t>
            </a:r>
            <a:r>
              <a:rPr kumimoji="1" lang="en-US" altLang="ja-JP" dirty="0"/>
              <a:t>better</a:t>
            </a:r>
            <a:r>
              <a:rPr kumimoji="1" lang="ja-JP" altLang="en-US"/>
              <a:t>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FC30C-2539-674E-A90F-578E0E0F036F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90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59EAC-3F13-D30C-830A-A96B2AE5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E2492B-332C-2759-87E9-386A390AD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D70F7B-3D75-9622-4B2F-92400CAB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カテーテルの損傷部位によっては、チタニウムエクステンダーをつけて先端側にチューブを接続すれば</a:t>
            </a:r>
            <a:r>
              <a:rPr kumimoji="1" lang="en-US" altLang="ja-JP" dirty="0" err="1"/>
              <a:t>ope</a:t>
            </a:r>
            <a:r>
              <a:rPr kumimoji="1" lang="ja-JP" altLang="en-US"/>
              <a:t>は不要です。</a:t>
            </a:r>
            <a:endParaRPr kumimoji="1" lang="en-US" altLang="ja-JP" dirty="0"/>
          </a:p>
          <a:p>
            <a:r>
              <a:rPr kumimoji="1" lang="ja-JP" altLang="en-US"/>
              <a:t>クランプさえしていれば、滅菌はさみで切断するかどうかも含めて相談で良い気がします。</a:t>
            </a:r>
            <a:endParaRPr kumimoji="1" lang="en-US" altLang="ja-JP" dirty="0"/>
          </a:p>
          <a:p>
            <a:r>
              <a:rPr kumimoji="1" lang="ja-JP" altLang="en-US"/>
              <a:t>抗菌薬投与は</a:t>
            </a:r>
            <a:r>
              <a:rPr kumimoji="1" lang="en-US" altLang="ja-JP" dirty="0"/>
              <a:t>wet contamination</a:t>
            </a:r>
            <a:r>
              <a:rPr kumimoji="1" lang="ja-JP" altLang="en-US"/>
              <a:t>か</a:t>
            </a:r>
            <a:r>
              <a:rPr kumimoji="1" lang="en-US" altLang="ja-JP" dirty="0"/>
              <a:t>dry contamination</a:t>
            </a:r>
            <a:r>
              <a:rPr kumimoji="1" lang="ja-JP" altLang="en-US"/>
              <a:t>かで少し変わりますが、チューブの内腔が少しでも触れた可能性があれば、抗菌薬投与が</a:t>
            </a:r>
            <a:r>
              <a:rPr kumimoji="1" lang="en-US" altLang="ja-JP" dirty="0"/>
              <a:t>better</a:t>
            </a:r>
            <a:r>
              <a:rPr kumimoji="1" lang="ja-JP" altLang="en-US"/>
              <a:t>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43EE3F-8218-D460-0185-BDC10B586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FC30C-2539-674E-A90F-578E0E0F036F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51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30C04-8B10-FCE3-1FD6-F6BF5048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DFDF7DA-2BD8-F574-317E-F920E2767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3F77E0-9C16-FD0C-1A3B-74BF3CA16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カテーテルの損傷部位によっては、チタニウムエクステンダーをつけて先端側にチューブを接続すれば</a:t>
            </a:r>
            <a:r>
              <a:rPr kumimoji="1" lang="en-US" altLang="ja-JP" dirty="0" err="1"/>
              <a:t>ope</a:t>
            </a:r>
            <a:r>
              <a:rPr kumimoji="1" lang="ja-JP" altLang="en-US"/>
              <a:t>は不要です。</a:t>
            </a:r>
            <a:endParaRPr kumimoji="1" lang="en-US" altLang="ja-JP" dirty="0"/>
          </a:p>
          <a:p>
            <a:r>
              <a:rPr kumimoji="1" lang="ja-JP" altLang="en-US"/>
              <a:t>クランプさえしていれば、滅菌はさみで切断するかどうかも含めて相談で良い気がします。</a:t>
            </a:r>
            <a:endParaRPr kumimoji="1" lang="en-US" altLang="ja-JP" dirty="0"/>
          </a:p>
          <a:p>
            <a:r>
              <a:rPr kumimoji="1" lang="ja-JP" altLang="en-US"/>
              <a:t>抗菌薬投与は</a:t>
            </a:r>
            <a:r>
              <a:rPr kumimoji="1" lang="en-US" altLang="ja-JP" dirty="0"/>
              <a:t>wet contamination</a:t>
            </a:r>
            <a:r>
              <a:rPr kumimoji="1" lang="ja-JP" altLang="en-US"/>
              <a:t>か</a:t>
            </a:r>
            <a:r>
              <a:rPr kumimoji="1" lang="en-US" altLang="ja-JP" dirty="0"/>
              <a:t>dry contamination</a:t>
            </a:r>
            <a:r>
              <a:rPr kumimoji="1" lang="ja-JP" altLang="en-US"/>
              <a:t>かで少し変わりますが、チューブの内腔が少しでも触れた可能性があれば、抗菌薬投与が</a:t>
            </a:r>
            <a:r>
              <a:rPr kumimoji="1" lang="en-US" altLang="ja-JP" dirty="0"/>
              <a:t>better</a:t>
            </a:r>
            <a:r>
              <a:rPr kumimoji="1" lang="ja-JP" altLang="en-US"/>
              <a:t>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8A2AD7-F777-8669-B34F-D4D0917AA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FC30C-2539-674E-A90F-578E0E0F036F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812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ja-JP" altLang="en-US"/>
              <a:t>週間時点で改善がなければ、抗酸菌培養も検討してください。</a:t>
            </a:r>
            <a:endParaRPr kumimoji="1" lang="en-US" altLang="ja-JP" dirty="0"/>
          </a:p>
          <a:p>
            <a:r>
              <a:rPr kumimoji="1" lang="ja-JP" altLang="en-US"/>
              <a:t>末期腎不全であれば</a:t>
            </a:r>
            <a:r>
              <a:rPr kumimoji="1" lang="en-US" altLang="ja-JP" dirty="0"/>
              <a:t>VCM</a:t>
            </a:r>
            <a:r>
              <a:rPr kumimoji="1" lang="ja-JP" altLang="en-US"/>
              <a:t>の投与量によっては</a:t>
            </a:r>
            <a:r>
              <a:rPr kumimoji="1" lang="en-US" altLang="ja-JP" dirty="0"/>
              <a:t>1</a:t>
            </a:r>
            <a:r>
              <a:rPr kumimoji="1" lang="ja-JP" altLang="en-US"/>
              <a:t>週間程度効くので、</a:t>
            </a:r>
            <a:r>
              <a:rPr kumimoji="1" lang="en-US" altLang="ja-JP" dirty="0"/>
              <a:t>VCM 25-30mg/kg</a:t>
            </a:r>
            <a:r>
              <a:rPr kumimoji="1" lang="ja-JP" altLang="en-US"/>
              <a:t>を点滴投与して、</a:t>
            </a:r>
            <a:r>
              <a:rPr kumimoji="1" lang="en-US" altLang="ja-JP" dirty="0"/>
              <a:t>1</a:t>
            </a:r>
            <a:r>
              <a:rPr kumimoji="1" lang="ja-JP" altLang="en-US"/>
              <a:t>週間後に</a:t>
            </a:r>
            <a:r>
              <a:rPr kumimoji="1" lang="en-US" altLang="ja-JP" dirty="0"/>
              <a:t>10-20mg/kg</a:t>
            </a:r>
            <a:r>
              <a:rPr kumimoji="1" lang="ja-JP" altLang="en-US"/>
              <a:t>を再投与することもあります。投与日の採血でトラフが観れるとなお良いです・・・。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FC30C-2539-674E-A90F-578E0E0F036F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57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C33BD6-5A9C-20F1-BCEC-760B29C9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D487A7-0A59-B1F0-4557-57224C2B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334035-5B51-7BA4-84EB-BB08A505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1E417A-A8C2-2527-C61D-1CD57989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AFDFE0-1D6C-3D92-2DA6-4721DCEF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35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5176B-B9BA-BFFC-FA33-5A7FE25A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55088A-C5DD-6D7F-15D4-BFC996C6C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CF3463-F5DC-D609-EFBE-6D4D5342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9DAF97-6C11-CDEE-26E6-A76CC8CC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FE7C94-0AF0-0488-5014-420A7D3A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3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67175DF-1C0D-A6BB-6DAB-EFB6CFAE3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DB010B-118B-B49E-9371-7977F3243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C4CD40-6575-F1FE-E1D6-563A3054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573AE7-BF19-4571-9193-53F1C922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0A9327-C726-BE0E-22A4-D3B2DB67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03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E019A1-2337-FE4C-6BBF-7EB4326C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D51877-2FF8-359B-5588-D5FD5D518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92E073-A0D6-E691-DC1B-91339796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464DD2-B717-9E78-F31D-22224149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2C1462-61B1-40E2-810E-DE1FA39E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0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91C6C6-6AA3-05A2-6313-81A76939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A7D707-6BA2-37A5-CE3A-407D16D9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254119-1C82-DCDF-013E-5571DEF8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F0086D-1A5D-384F-C716-FDF99BC3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2898D0-A973-FA2A-F23D-3F7861A8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58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A940C5-FC96-FF5E-2754-F4A054F3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6A3DFA-AD57-321B-3422-74CBFADC4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A7EB17A-1984-7C51-DF8D-B6B9C921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04A22A6-C462-D3B6-11FB-18F6ACF5A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EE26B9-26D7-D5A9-13F0-1670E2E8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BFFD9E-0517-7DC7-2472-B233778F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39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C8929D-986C-24C1-886A-8B07361C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9EB7F4-0369-6775-5A14-FB4E4B46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47FDC75-2F41-0D38-4BDA-FB473A010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21412BD-5C56-B986-145F-B892B6D08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0BE63B-8BEE-025C-E408-77E48AA07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4132786-F036-7F45-63BB-C23B86E1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8C8433-344D-87B2-7021-C5C7F1E8F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8A6849F-0870-03CC-434E-20E81ED9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0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05844A-EBD9-B039-3D2E-056F31B6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224DDFA-1704-2566-6202-309CA626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6FA6E29-B7DD-431B-46BA-09E3C580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45BB99-223A-59F6-DC76-297B33E4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10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7CF7723-1604-FF54-3D51-B96E1528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240E6C-51DE-8706-C321-A09B6068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AE2659-582C-ABEB-3549-9A00BA7A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62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93DEE5-95ED-B100-6956-3CBAAF88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29BB2B-F62F-AE23-D3BB-F64FCED05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C53BC89-F71E-B16D-0D41-02219612F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7B932D-3AF6-A03E-F5C1-9B9A4CCB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547D81-8E82-7180-D9E8-CBE94733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B0A743-732F-5F0E-7C47-CB886337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94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F089A3-168A-4279-375D-ACB8C599C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DCB10BB-D9D2-8337-04C0-0FF4454B0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EB7B92-94CF-10FC-C82D-5CE412750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65F864B-5FE1-9DC1-01AF-F282FF8F3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3B93AE-F4B0-2A6B-1755-B8CF29D94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C93F1D-77CB-C0A5-E850-E425AB7F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95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F68497-4AFD-A8E1-B91C-FBA13030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81A100-D370-DF9B-1389-796D17451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8C9CB9-6853-57B1-E3F4-3A5F8021E5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4A482-693E-2D44-8A94-2142711A6173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081308-57E3-F185-AF5B-C58B5C932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B76E28-13F5-D4C1-D51E-E07FB9CE0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391F-8DD4-0E42-816F-1C8EF8A36D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9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D4C5F9-D1EA-A016-348A-C8AF8D681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93583"/>
          </a:xfrm>
        </p:spPr>
        <p:txBody>
          <a:bodyPr>
            <a:normAutofit/>
          </a:bodyPr>
          <a:lstStyle/>
          <a:p>
            <a:r>
              <a:rPr kumimoji="1" lang="ja-JP" altLang="en-US" sz="6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プライマリケア医のための</a:t>
            </a:r>
            <a:br>
              <a:rPr kumimoji="1" lang="en-US" altLang="ja-JP" sz="6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</a:br>
            <a:r>
              <a:rPr kumimoji="1" lang="ja-JP" altLang="en-US" sz="6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腹膜透析</a:t>
            </a:r>
            <a:br>
              <a:rPr kumimoji="1" lang="en-US" altLang="ja-JP" sz="6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</a:br>
            <a:r>
              <a:rPr lang="en-US" altLang="ja-JP" sz="4800" dirty="0">
                <a:solidFill>
                  <a:schemeClr val="accent6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4800">
                <a:solidFill>
                  <a:schemeClr val="accent6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日常管理・トラブルシューティング</a:t>
            </a:r>
            <a:endParaRPr kumimoji="1" lang="ja-JP" altLang="en-US" sz="6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C2AE53-D475-3A7C-960F-68C5E28A7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3374"/>
            <a:ext cx="9144000" cy="1655762"/>
          </a:xfrm>
        </p:spPr>
        <p:txBody>
          <a:bodyPr>
            <a:normAutofit fontScale="85000" lnSpcReduction="20000"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sz="40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佐藤克哉</a:t>
            </a:r>
            <a:endParaRPr kumimoji="1" lang="en-US" altLang="ja-JP" sz="40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katsuya12162250@gmail.com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40A924-1820-EBA3-E096-6E80C811EAFD}"/>
              </a:ext>
            </a:extLst>
          </p:cNvPr>
          <p:cNvSpPr txBox="1"/>
          <p:nvPr/>
        </p:nvSpPr>
        <p:spPr>
          <a:xfrm>
            <a:off x="6460435" y="6126289"/>
            <a:ext cx="53373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2025</a:t>
            </a:r>
            <a:r>
              <a:rPr lang="en-US" altLang="ja-JP" dirty="0"/>
              <a:t>/10/9</a:t>
            </a:r>
            <a:r>
              <a:rPr lang="ja-JP" altLang="en-US"/>
              <a:t>　プライマリケアレクチャーシリーズ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49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509B7-2B38-F04B-C1ED-9439992D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689DBD-8D1A-771A-06E8-AE2079D18B87}"/>
              </a:ext>
            </a:extLst>
          </p:cNvPr>
          <p:cNvSpPr txBox="1"/>
          <p:nvPr/>
        </p:nvSpPr>
        <p:spPr>
          <a:xfrm>
            <a:off x="529280" y="2007549"/>
            <a:ext cx="4191001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適正体重</a:t>
            </a:r>
            <a:r>
              <a:rPr kumimoji="1"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(dry weight)</a:t>
            </a:r>
          </a:p>
          <a:p>
            <a:pPr algn="ctr"/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の達成</a:t>
            </a:r>
            <a:endParaRPr kumimoji="1" lang="ja-JP" altLang="en-US" sz="32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6B6780-9093-F00A-1536-9CC37E5C5DCC}"/>
              </a:ext>
            </a:extLst>
          </p:cNvPr>
          <p:cNvSpPr txBox="1"/>
          <p:nvPr/>
        </p:nvSpPr>
        <p:spPr>
          <a:xfrm>
            <a:off x="5376221" y="2007549"/>
            <a:ext cx="2655672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良好な血圧</a:t>
            </a:r>
            <a:endParaRPr kumimoji="1"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コントロール</a:t>
            </a:r>
            <a:endParaRPr kumimoji="1" lang="ja-JP" altLang="en-US" sz="32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EA86B7-2662-B562-C8E2-91CCB1CADB17}"/>
              </a:ext>
            </a:extLst>
          </p:cNvPr>
          <p:cNvSpPr txBox="1"/>
          <p:nvPr/>
        </p:nvSpPr>
        <p:spPr>
          <a:xfrm>
            <a:off x="8687833" y="2002185"/>
            <a:ext cx="2357048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尿量</a:t>
            </a:r>
            <a:endParaRPr kumimoji="1"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の確保</a:t>
            </a:r>
            <a:endParaRPr kumimoji="1" lang="ja-JP" altLang="en-US" sz="32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9" name="山形 8">
            <a:extLst>
              <a:ext uri="{FF2B5EF4-FFF2-40B4-BE49-F238E27FC236}">
                <a16:creationId xmlns:a16="http://schemas.microsoft.com/office/drawing/2014/main" id="{67D03806-7516-A909-827B-19A989A68C5E}"/>
              </a:ext>
            </a:extLst>
          </p:cNvPr>
          <p:cNvSpPr/>
          <p:nvPr/>
        </p:nvSpPr>
        <p:spPr>
          <a:xfrm>
            <a:off x="4782580" y="2312194"/>
            <a:ext cx="531341" cy="457200"/>
          </a:xfrm>
          <a:prstGeom prst="chevron">
            <a:avLst>
              <a:gd name="adj" fmla="val 9255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山形 9">
            <a:extLst>
              <a:ext uri="{FF2B5EF4-FFF2-40B4-BE49-F238E27FC236}">
                <a16:creationId xmlns:a16="http://schemas.microsoft.com/office/drawing/2014/main" id="{69811DD1-8F4B-19B0-90F6-E9AF8B00A098}"/>
              </a:ext>
            </a:extLst>
          </p:cNvPr>
          <p:cNvSpPr/>
          <p:nvPr/>
        </p:nvSpPr>
        <p:spPr>
          <a:xfrm>
            <a:off x="8094192" y="2312194"/>
            <a:ext cx="531341" cy="457200"/>
          </a:xfrm>
          <a:prstGeom prst="chevron">
            <a:avLst>
              <a:gd name="adj" fmla="val 9255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ED5D1C2-483F-85AB-959A-BBAA2D3D9AE1}"/>
              </a:ext>
            </a:extLst>
          </p:cNvPr>
          <p:cNvGrpSpPr/>
          <p:nvPr/>
        </p:nvGrpSpPr>
        <p:grpSpPr>
          <a:xfrm>
            <a:off x="247135" y="3558746"/>
            <a:ext cx="4942703" cy="1853513"/>
            <a:chOff x="247135" y="3558746"/>
            <a:chExt cx="4942703" cy="1853513"/>
          </a:xfrm>
        </p:grpSpPr>
        <p:sp>
          <p:nvSpPr>
            <p:cNvPr id="12" name="四角形吹き出し 11">
              <a:extLst>
                <a:ext uri="{FF2B5EF4-FFF2-40B4-BE49-F238E27FC236}">
                  <a16:creationId xmlns:a16="http://schemas.microsoft.com/office/drawing/2014/main" id="{4673C0F4-8005-AE71-98E9-36BAD878C16B}"/>
                </a:ext>
              </a:extLst>
            </p:cNvPr>
            <p:cNvSpPr/>
            <p:nvPr/>
          </p:nvSpPr>
          <p:spPr>
            <a:xfrm>
              <a:off x="247135" y="3558746"/>
              <a:ext cx="4942703" cy="1853513"/>
            </a:xfrm>
            <a:prstGeom prst="wedgeRectCallout">
              <a:avLst>
                <a:gd name="adj1" fmla="val -6333"/>
                <a:gd name="adj2" fmla="val -715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4FB978A-C5D4-7A0C-D31D-674A5D61A9F2}"/>
                </a:ext>
              </a:extLst>
            </p:cNvPr>
            <p:cNvSpPr txBox="1"/>
            <p:nvPr/>
          </p:nvSpPr>
          <p:spPr>
            <a:xfrm>
              <a:off x="306857" y="3835019"/>
              <a:ext cx="48469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●</a:t>
              </a:r>
              <a:r>
                <a:rPr kumimoji="1"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CXR</a:t>
              </a:r>
              <a:r>
                <a:rPr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：</a:t>
              </a:r>
              <a:r>
                <a:rPr kumimoji="1"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肺鬱血なし</a:t>
              </a:r>
              <a:r>
                <a:rPr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、</a:t>
              </a:r>
              <a:r>
                <a:rPr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CTR&lt;50%</a:t>
              </a:r>
              <a:endParaRPr kumimoji="1" lang="en-US" altLang="ja-JP" sz="2000" dirty="0">
                <a:latin typeface="HGSGothicE" panose="020B0900000000000000" pitchFamily="34" charset="-128"/>
                <a:ea typeface="HGSGothicE" panose="020B0900000000000000" pitchFamily="34" charset="-128"/>
              </a:endParaRPr>
            </a:p>
            <a:p>
              <a:r>
                <a:rPr kumimoji="1"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●</a:t>
              </a:r>
              <a:r>
                <a:rPr kumimoji="1"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末梢浮腫なし</a:t>
              </a:r>
              <a:endParaRPr kumimoji="1" lang="en-US" altLang="ja-JP" sz="2000" dirty="0">
                <a:latin typeface="HGSGothicE" panose="020B0900000000000000" pitchFamily="34" charset="-128"/>
                <a:ea typeface="HGSGothicE" panose="020B0900000000000000" pitchFamily="34" charset="-128"/>
              </a:endParaRPr>
            </a:p>
            <a:p>
              <a:r>
                <a:rPr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●ANP</a:t>
              </a:r>
              <a:r>
                <a:rPr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：</a:t>
              </a:r>
              <a:r>
                <a:rPr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50〜100pg/mL</a:t>
              </a:r>
            </a:p>
            <a:p>
              <a:r>
                <a:rPr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●</a:t>
              </a:r>
              <a:r>
                <a:rPr kumimoji="1"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IVC</a:t>
              </a:r>
              <a:r>
                <a:rPr kumimoji="1"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：</a:t>
              </a:r>
              <a:r>
                <a:rPr kumimoji="1"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IVCe14〜20</a:t>
              </a:r>
              <a:r>
                <a:rPr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mm</a:t>
              </a:r>
              <a:r>
                <a:rPr kumimoji="1"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、呼吸性変動</a:t>
              </a:r>
              <a:r>
                <a:rPr kumimoji="1"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&lt;50%</a:t>
              </a:r>
              <a:endParaRPr kumimoji="1" lang="ja-JP" altLang="en-US" sz="2000">
                <a:latin typeface="HGSGothicE" panose="020B0900000000000000" pitchFamily="34" charset="-128"/>
                <a:ea typeface="HGSGothicE" panose="020B0900000000000000" pitchFamily="34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C6A68B2-AC39-CEBF-B09B-D2AAB6555566}"/>
              </a:ext>
            </a:extLst>
          </p:cNvPr>
          <p:cNvGrpSpPr/>
          <p:nvPr/>
        </p:nvGrpSpPr>
        <p:grpSpPr>
          <a:xfrm>
            <a:off x="5622841" y="3569981"/>
            <a:ext cx="2409052" cy="1224441"/>
            <a:chOff x="5622841" y="3569981"/>
            <a:chExt cx="2409052" cy="1224441"/>
          </a:xfrm>
        </p:grpSpPr>
        <p:sp>
          <p:nvSpPr>
            <p:cNvPr id="15" name="四角形吹き出し 14">
              <a:extLst>
                <a:ext uri="{FF2B5EF4-FFF2-40B4-BE49-F238E27FC236}">
                  <a16:creationId xmlns:a16="http://schemas.microsoft.com/office/drawing/2014/main" id="{2E7E4BA3-577A-8CD6-6E05-0CA9FEB20053}"/>
                </a:ext>
              </a:extLst>
            </p:cNvPr>
            <p:cNvSpPr/>
            <p:nvPr/>
          </p:nvSpPr>
          <p:spPr>
            <a:xfrm>
              <a:off x="5622841" y="3569981"/>
              <a:ext cx="2409052" cy="1224441"/>
            </a:xfrm>
            <a:prstGeom prst="wedgeRectCallout">
              <a:avLst>
                <a:gd name="adj1" fmla="val -29833"/>
                <a:gd name="adj2" fmla="val -701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00DC2F8-8006-BF4E-64F9-CB2577ED3695}"/>
                </a:ext>
              </a:extLst>
            </p:cNvPr>
            <p:cNvSpPr txBox="1"/>
            <p:nvPr/>
          </p:nvSpPr>
          <p:spPr>
            <a:xfrm>
              <a:off x="5825001" y="3674369"/>
              <a:ext cx="19103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>
                  <a:latin typeface="HGSGothicE" panose="020B0900000000000000" pitchFamily="34" charset="-128"/>
                  <a:ea typeface="HGSGothicE" panose="020B0900000000000000" pitchFamily="34" charset="-128"/>
                </a:rPr>
                <a:t>sBP</a:t>
              </a:r>
              <a:r>
                <a:rPr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&lt;140mmHg</a:t>
              </a:r>
            </a:p>
            <a:p>
              <a:r>
                <a:rPr lang="ja-JP" altLang="en-US" sz="2000">
                  <a:latin typeface="HGSGothicE" panose="020B0900000000000000" pitchFamily="34" charset="-128"/>
                  <a:ea typeface="HGSGothicE" panose="020B0900000000000000" pitchFamily="34" charset="-128"/>
                </a:rPr>
                <a:t>　かつ</a:t>
              </a:r>
              <a:endParaRPr lang="en-US" altLang="ja-JP" sz="2000" dirty="0">
                <a:latin typeface="HGSGothicE" panose="020B0900000000000000" pitchFamily="34" charset="-128"/>
                <a:ea typeface="HGSGothicE" panose="020B0900000000000000" pitchFamily="34" charset="-128"/>
              </a:endParaRPr>
            </a:p>
            <a:p>
              <a:r>
                <a:rPr kumimoji="1" lang="en-US" altLang="ja-JP" sz="2000" dirty="0" err="1">
                  <a:latin typeface="HGSGothicE" panose="020B0900000000000000" pitchFamily="34" charset="-128"/>
                  <a:ea typeface="HGSGothicE" panose="020B0900000000000000" pitchFamily="34" charset="-128"/>
                </a:rPr>
                <a:t>dBP</a:t>
              </a:r>
              <a:r>
                <a:rPr kumimoji="1" lang="en-US" altLang="ja-JP" sz="2000" dirty="0">
                  <a:latin typeface="HGSGothicE" panose="020B0900000000000000" pitchFamily="34" charset="-128"/>
                  <a:ea typeface="HGSGothicE" panose="020B0900000000000000" pitchFamily="34" charset="-128"/>
                </a:rPr>
                <a:t>&lt;90mmHg</a:t>
              </a:r>
              <a:endParaRPr kumimoji="1" lang="ja-JP" altLang="en-US" sz="2000">
                <a:latin typeface="HGSGothicE" panose="020B0900000000000000" pitchFamily="34" charset="-128"/>
                <a:ea typeface="HGSGothicE" panose="020B0900000000000000" pitchFamily="34" charset="-128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C8D2359-BA18-92A0-4725-AB6669EF439B}"/>
              </a:ext>
            </a:extLst>
          </p:cNvPr>
          <p:cNvSpPr txBox="1"/>
          <p:nvPr/>
        </p:nvSpPr>
        <p:spPr>
          <a:xfrm>
            <a:off x="6096000" y="4886453"/>
            <a:ext cx="309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HGSGothicE" panose="020B0900000000000000" pitchFamily="34" charset="-128"/>
                <a:ea typeface="HGSGothicE" panose="020B0900000000000000" pitchFamily="34" charset="-128"/>
              </a:rPr>
              <a:t>sBP</a:t>
            </a:r>
            <a:r>
              <a:rPr kumimoji="1"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&lt;110mmHg</a:t>
            </a:r>
            <a:r>
              <a:rPr kumimoji="1"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は予後不良？</a:t>
            </a:r>
          </a:p>
        </p:txBody>
      </p:sp>
    </p:spTree>
    <p:extLst>
      <p:ext uri="{BB962C8B-B14F-4D97-AF65-F5344CB8AC3E}">
        <p14:creationId xmlns:p14="http://schemas.microsoft.com/office/powerpoint/2010/main" val="36281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C9E031-15DD-A656-21E3-47A9C041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降圧薬の選択</a:t>
            </a:r>
            <a:endParaRPr kumimoji="1" lang="ja-JP" altLang="en-US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9AB2A9-5EF6-0084-BD70-19C5456F5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●RAS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阻害薬：</a:t>
            </a:r>
            <a:r>
              <a:rPr lang="en-US" altLang="ja-JP" dirty="0" err="1">
                <a:latin typeface="HGSGothicE" panose="020B0900000000000000" pitchFamily="34" charset="-128"/>
                <a:ea typeface="HGSGothicE" panose="020B0900000000000000" pitchFamily="34" charset="-128"/>
              </a:rPr>
              <a:t>ACEi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、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ARB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、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ARNI</a:t>
            </a: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●MRA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：スピロノラクトン、フィネレノン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(DM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腎症のみ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)</a:t>
            </a:r>
          </a:p>
          <a:p>
            <a:pPr marL="0" indent="0">
              <a:buNone/>
            </a:pP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利尿薬：サイアザイド、ループ、トルバプタン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●CCB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：透析液を白く濁らせることあり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●β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遮断薬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53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87557-8C12-9E06-373D-E24797CD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F4317-8C96-B965-4C80-AE96D62B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利尿薬の選択</a:t>
            </a:r>
            <a:endParaRPr kumimoji="1" lang="ja-JP" altLang="en-US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357BC9-2F11-ED83-80A6-430FE577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●MRA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：心予後改善するかも？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　　　　血圧や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K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の許容する範囲で使用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サイアザイド：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Na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排泄増加に期待、低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K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血症注意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ループ：尿量増加に期待、低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K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血症注意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　　　　　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20mg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→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40mg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→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80mg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→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160mg</a:t>
            </a:r>
          </a:p>
          <a:p>
            <a:pPr marL="0" indent="0">
              <a:buNone/>
            </a:pP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トルバプタン：高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Na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に注意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●SGLT2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阻害薬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13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46F6C-34B3-FAB7-AC4F-5951D78C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DF49F021-FBA7-B1C1-2E8B-35EB17A35DD6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EF802F25-5971-60D2-A3FA-2C78D9C369C8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A4EA4E9B-EEFD-5B8D-7162-2117FE5DA17F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BDB4F2F0-5EB5-1072-AAC8-C155712F08C5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E0E3720-136B-2BEA-41D2-2762D77EC70A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EE4E97A7-F925-E63D-CAB9-0CEF4883C524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90B472A4-6616-92B6-33AB-B04146F677CD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1D89B928-073D-ACC2-3031-4F3E314EC576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1D07A905-FC0C-BEE4-1EBC-CB49306621D5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975015D1-37D1-5434-462D-8FECCF0E612F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9779FF97-EA6D-9B8A-B533-97B20C1C3477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8584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2187B5-BC4C-AB39-2D74-22A49E78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04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出口部評価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54C025-06D8-03EF-D247-5DEBDA2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81" y="1518767"/>
            <a:ext cx="4340519" cy="24283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2070564-E599-2B3E-586F-2498D3FE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481" y="4213654"/>
            <a:ext cx="4340519" cy="24283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A27647-8ADA-B37F-A29C-4F04C8DA2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459" y="2264029"/>
            <a:ext cx="5366459" cy="285449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9801DF-EFED-979E-E505-5BC422A77FF7}"/>
              </a:ext>
            </a:extLst>
          </p:cNvPr>
          <p:cNvSpPr txBox="1"/>
          <p:nvPr/>
        </p:nvSpPr>
        <p:spPr>
          <a:xfrm>
            <a:off x="7831120" y="1367522"/>
            <a:ext cx="2826683" cy="646331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出口部スコア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5DE8BC-75AA-FF87-BA50-1960B67FCB36}"/>
              </a:ext>
            </a:extLst>
          </p:cNvPr>
          <p:cNvSpPr txBox="1"/>
          <p:nvPr/>
        </p:nvSpPr>
        <p:spPr>
          <a:xfrm>
            <a:off x="7982465" y="5337926"/>
            <a:ext cx="39504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4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点以上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or</a:t>
            </a:r>
            <a:r>
              <a:rPr kumimoji="1"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膿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性滲出液あり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kumimoji="1" lang="en-US" altLang="ja-JP" sz="20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r"/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→感染とみなす</a:t>
            </a:r>
            <a:endParaRPr kumimoji="1" lang="ja-JP" altLang="en-US" sz="2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5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423D0-3601-1E8D-97A1-584B8CD15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06E95D-0516-A8A0-CC96-44C6C2D0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04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出口部評価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A580BB-A724-3D4D-CABB-4FE2249C8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18" y="1629375"/>
            <a:ext cx="3801247" cy="208475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61083B7-CE0F-2F3B-0389-C81B0D39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018" y="4129772"/>
            <a:ext cx="3801249" cy="20847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CED1DE8-43EF-B16E-043F-E119FDECC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629375"/>
            <a:ext cx="3813730" cy="20847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E5700D1-022D-FD39-84BB-9AA876A5E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29772"/>
            <a:ext cx="3813731" cy="208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CD032-A597-15FE-E18E-CDAFC0E96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5ECD35-50DA-F426-2291-71AC2B1D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04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出口部評価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556F6F-CD19-0A44-9981-83385F28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56" y="2894054"/>
            <a:ext cx="2553350" cy="286419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7C7B3B-6722-A647-6508-917FEF5D8977}"/>
              </a:ext>
            </a:extLst>
          </p:cNvPr>
          <p:cNvSpPr txBox="1"/>
          <p:nvPr/>
        </p:nvSpPr>
        <p:spPr>
          <a:xfrm>
            <a:off x="550719" y="1952368"/>
            <a:ext cx="3350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カテーテル（トンネル）感染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9DF958-61E1-8D48-94BC-425CD8601EBE}"/>
              </a:ext>
            </a:extLst>
          </p:cNvPr>
          <p:cNvSpPr txBox="1"/>
          <p:nvPr/>
        </p:nvSpPr>
        <p:spPr>
          <a:xfrm>
            <a:off x="4744995" y="1952368"/>
            <a:ext cx="6240162" cy="2431435"/>
          </a:xfrm>
          <a:prstGeom prst="rect">
            <a:avLst/>
          </a:prstGeom>
          <a:noFill/>
          <a:ln w="698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感染症の可能性を考えたら</a:t>
            </a:r>
            <a:endParaRPr kumimoji="1" lang="en-US" altLang="ja-JP" sz="40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kumimoji="1" lang="ja-JP" altLang="en-US" sz="40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抗菌薬をためらわない！</a:t>
            </a:r>
            <a:endParaRPr kumimoji="1" lang="en-US" altLang="ja-JP" sz="40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Ex) 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セファレキシン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(250)  2T1x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 最低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週間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＋アクアチム軟膏　連日塗布</a:t>
            </a: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55CA862C-3757-A06A-88B2-D784E2E9E664}"/>
              </a:ext>
            </a:extLst>
          </p:cNvPr>
          <p:cNvSpPr/>
          <p:nvPr/>
        </p:nvSpPr>
        <p:spPr>
          <a:xfrm>
            <a:off x="5807675" y="5010663"/>
            <a:ext cx="3793525" cy="1495167"/>
          </a:xfrm>
          <a:prstGeom prst="wedgeRectCallout">
            <a:avLst>
              <a:gd name="adj1" fmla="val -7152"/>
              <a:gd name="adj2" fmla="val -83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もちろん、培養提出</a:t>
            </a:r>
            <a:endParaRPr kumimoji="1"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忘れずに</a:t>
            </a: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83A558-23AC-6AEA-B67A-83399B3641B5}"/>
              </a:ext>
            </a:extLst>
          </p:cNvPr>
          <p:cNvSpPr txBox="1"/>
          <p:nvPr/>
        </p:nvSpPr>
        <p:spPr>
          <a:xfrm>
            <a:off x="9662984" y="6136498"/>
            <a:ext cx="140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抗酸菌も！</a:t>
            </a:r>
          </a:p>
        </p:txBody>
      </p:sp>
    </p:spTree>
    <p:extLst>
      <p:ext uri="{BB962C8B-B14F-4D97-AF65-F5344CB8AC3E}">
        <p14:creationId xmlns:p14="http://schemas.microsoft.com/office/powerpoint/2010/main" val="203649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C66009-2D52-D03D-60AA-57DB2C22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lang="ja-JP" altLang="en-US" sz="4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感染症対応については</a:t>
            </a:r>
            <a:endParaRPr lang="en-US" altLang="ja-JP" sz="4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 algn="ctr">
              <a:buNone/>
            </a:pPr>
            <a:r>
              <a:rPr kumimoji="1" lang="ja-JP" altLang="en-US" sz="4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「トラブルシューティング」で詳しく！</a:t>
            </a:r>
          </a:p>
        </p:txBody>
      </p:sp>
    </p:spTree>
    <p:extLst>
      <p:ext uri="{BB962C8B-B14F-4D97-AF65-F5344CB8AC3E}">
        <p14:creationId xmlns:p14="http://schemas.microsoft.com/office/powerpoint/2010/main" val="2932511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47E1C-72F6-05CF-0A3E-6C5618C8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1D85F1DF-1483-F7A4-E1AC-8ADF39D5EF9F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934B58AE-9208-04C3-83D3-85B62AF8AA97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4E0280D5-6527-5D1A-E58C-861662DA167C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61596D1A-D694-8D6C-CDA7-9853469AD00D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819D1493-6E24-5FA9-B2A0-4DC449C28A5A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D8051774-923E-E257-4C21-CB771D942A95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72E0D783-9347-09AF-7990-2CC0099DD52E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D382A0B0-2D05-A1C2-B424-C861248E3CE9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ED86E9E0-6DEB-42EB-5991-91880A41B06F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E22A8E05-F590-8FE2-ED2C-A0382488A36E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00EDE47A-09B4-34DF-A4FD-5F51925E57DF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146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67C7CC-76E6-E67E-2DD5-084409EF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FA92EB-0F24-5039-873D-93DEAF1DD445}"/>
              </a:ext>
            </a:extLst>
          </p:cNvPr>
          <p:cNvSpPr txBox="1"/>
          <p:nvPr/>
        </p:nvSpPr>
        <p:spPr>
          <a:xfrm>
            <a:off x="518982" y="2405310"/>
            <a:ext cx="3188043" cy="584775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胸部レントゲン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57787F8-7AE4-1DF8-6603-9AFB1A99B45E}"/>
              </a:ext>
            </a:extLst>
          </p:cNvPr>
          <p:cNvSpPr txBox="1"/>
          <p:nvPr/>
        </p:nvSpPr>
        <p:spPr>
          <a:xfrm>
            <a:off x="518982" y="5033318"/>
            <a:ext cx="3188043" cy="584775"/>
          </a:xfrm>
          <a:prstGeom prst="rect">
            <a:avLst/>
          </a:prstGeom>
          <a:noFill/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腹部レントゲン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23E8380-73B4-A2CA-893A-4B19AC67158A}"/>
              </a:ext>
            </a:extLst>
          </p:cNvPr>
          <p:cNvSpPr txBox="1"/>
          <p:nvPr/>
        </p:nvSpPr>
        <p:spPr>
          <a:xfrm>
            <a:off x="4485502" y="1588456"/>
            <a:ext cx="2286000" cy="1569660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肺うっ血</a:t>
            </a:r>
            <a:endParaRPr kumimoji="1" lang="en-US" altLang="ja-JP" sz="3200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r>
              <a:rPr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心陰影拡大</a:t>
            </a:r>
            <a:endParaRPr lang="en-US" altLang="ja-JP" sz="3200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r>
              <a:rPr kumimoji="1" lang="en-US" altLang="ja-JP" sz="3200" dirty="0" err="1">
                <a:latin typeface="HGSGothicE" panose="020B0900000000000000" pitchFamily="34" charset="-128"/>
                <a:ea typeface="HGSGothicE" panose="020B0900000000000000" pitchFamily="34" charset="-128"/>
              </a:rPr>
              <a:t>CPAdull</a:t>
            </a:r>
            <a:endParaRPr kumimoji="1" lang="ja-JP" altLang="en-US" sz="320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1E9C30-6E1A-12D1-6A30-02022E5753E8}"/>
              </a:ext>
            </a:extLst>
          </p:cNvPr>
          <p:cNvSpPr txBox="1"/>
          <p:nvPr/>
        </p:nvSpPr>
        <p:spPr>
          <a:xfrm>
            <a:off x="4485502" y="3407497"/>
            <a:ext cx="2286000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右</a:t>
            </a:r>
            <a:r>
              <a:rPr lang="en-US" altLang="ja-JP" sz="3200" dirty="0" err="1">
                <a:latin typeface="HGSGothicE" panose="020B0900000000000000" pitchFamily="34" charset="-128"/>
                <a:ea typeface="HGSGothicE" panose="020B0900000000000000" pitchFamily="34" charset="-128"/>
              </a:rPr>
              <a:t>C</a:t>
            </a:r>
            <a:r>
              <a:rPr kumimoji="1" lang="en-US" altLang="ja-JP" sz="3200" dirty="0" err="1">
                <a:latin typeface="HGSGothicE" panose="020B0900000000000000" pitchFamily="34" charset="-128"/>
                <a:ea typeface="HGSGothicE" panose="020B0900000000000000" pitchFamily="34" charset="-128"/>
              </a:rPr>
              <a:t>PAdull</a:t>
            </a:r>
            <a:endParaRPr kumimoji="1" lang="ja-JP" altLang="en-US" sz="320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30B1A7-3C7F-6FDF-AFA5-AEEA926CFCE8}"/>
              </a:ext>
            </a:extLst>
          </p:cNvPr>
          <p:cNvSpPr txBox="1"/>
          <p:nvPr/>
        </p:nvSpPr>
        <p:spPr>
          <a:xfrm>
            <a:off x="7292544" y="2080898"/>
            <a:ext cx="1878227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除水不良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DF1DBF-9C8E-0128-6D47-EADAD739FE2C}"/>
              </a:ext>
            </a:extLst>
          </p:cNvPr>
          <p:cNvSpPr txBox="1"/>
          <p:nvPr/>
        </p:nvSpPr>
        <p:spPr>
          <a:xfrm>
            <a:off x="9691813" y="1834676"/>
            <a:ext cx="2286000" cy="1077218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利尿薬増量</a:t>
            </a:r>
            <a:endParaRPr kumimoji="1" lang="en-US" altLang="ja-JP" sz="3200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algn="ctr"/>
            <a:r>
              <a:rPr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透析液変更</a:t>
            </a:r>
            <a:endParaRPr kumimoji="1" lang="ja-JP" altLang="en-US" sz="320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6A34D86-6C57-BE49-814F-B66E25FF08F8}"/>
              </a:ext>
            </a:extLst>
          </p:cNvPr>
          <p:cNvCxnSpPr/>
          <p:nvPr/>
        </p:nvCxnSpPr>
        <p:spPr>
          <a:xfrm>
            <a:off x="6785917" y="2373285"/>
            <a:ext cx="50662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406B3E6-402B-0731-DCA7-7E27492958A2}"/>
              </a:ext>
            </a:extLst>
          </p:cNvPr>
          <p:cNvCxnSpPr/>
          <p:nvPr/>
        </p:nvCxnSpPr>
        <p:spPr>
          <a:xfrm>
            <a:off x="9170771" y="2405310"/>
            <a:ext cx="50662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E691D7-CD64-2D4E-C450-FFFF9C5A476D}"/>
              </a:ext>
            </a:extLst>
          </p:cNvPr>
          <p:cNvSpPr txBox="1"/>
          <p:nvPr/>
        </p:nvSpPr>
        <p:spPr>
          <a:xfrm>
            <a:off x="7292543" y="3402836"/>
            <a:ext cx="2778214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横隔膜交通症</a:t>
            </a:r>
            <a:endParaRPr kumimoji="1" lang="en-US" altLang="ja-JP" sz="3200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A28DE7B-BD81-7B6C-BD5F-14C89E26E482}"/>
              </a:ext>
            </a:extLst>
          </p:cNvPr>
          <p:cNvCxnSpPr/>
          <p:nvPr/>
        </p:nvCxnSpPr>
        <p:spPr>
          <a:xfrm>
            <a:off x="6771502" y="3711934"/>
            <a:ext cx="50662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C3B7A66-D47B-118B-0F7E-D0E3C6407DA7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3707025" y="2373286"/>
            <a:ext cx="778477" cy="32441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EF56ECA-5254-342E-233E-EC219D44427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3707025" y="2697698"/>
            <a:ext cx="778477" cy="10021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890B40-DDFB-7E00-F5DE-1CE678196F3B}"/>
              </a:ext>
            </a:extLst>
          </p:cNvPr>
          <p:cNvSpPr txBox="1"/>
          <p:nvPr/>
        </p:nvSpPr>
        <p:spPr>
          <a:xfrm>
            <a:off x="4485501" y="4546090"/>
            <a:ext cx="2693775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チューブ位置</a:t>
            </a:r>
            <a:endParaRPr kumimoji="1" lang="ja-JP" altLang="en-US" sz="320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BA35F17-F89C-3F99-F303-445434B5DF71}"/>
              </a:ext>
            </a:extLst>
          </p:cNvPr>
          <p:cNvSpPr txBox="1"/>
          <p:nvPr/>
        </p:nvSpPr>
        <p:spPr>
          <a:xfrm>
            <a:off x="4485500" y="5672632"/>
            <a:ext cx="1507527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便貯留</a:t>
            </a:r>
            <a:endParaRPr kumimoji="1" lang="ja-JP" altLang="en-US" sz="3200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BB3072B-AAB5-2344-3562-F8A8908C7705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 flipV="1">
            <a:off x="3707025" y="4838478"/>
            <a:ext cx="778476" cy="4872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B4D7E51F-EF8D-194C-C1D3-B498259799CC}"/>
              </a:ext>
            </a:extLst>
          </p:cNvPr>
          <p:cNvCxnSpPr>
            <a:cxnSpLocks/>
            <a:stCxn id="8" idx="3"/>
            <a:endCxn id="24" idx="1"/>
          </p:cNvCxnSpPr>
          <p:nvPr/>
        </p:nvCxnSpPr>
        <p:spPr>
          <a:xfrm>
            <a:off x="3707025" y="5325706"/>
            <a:ext cx="778475" cy="63931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B9E5D7E-3B97-1DAB-9A23-04EF3E636762}"/>
              </a:ext>
            </a:extLst>
          </p:cNvPr>
          <p:cNvSpPr txBox="1"/>
          <p:nvPr/>
        </p:nvSpPr>
        <p:spPr>
          <a:xfrm>
            <a:off x="7706500" y="5672630"/>
            <a:ext cx="2679360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緩下薬の調整</a:t>
            </a: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976DB295-89EC-CEAB-C55C-BDA4679176F1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5993027" y="5965018"/>
            <a:ext cx="1713473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1DB04E9-715C-2841-68B7-879FBDD4C453}"/>
              </a:ext>
            </a:extLst>
          </p:cNvPr>
          <p:cNvSpPr txBox="1"/>
          <p:nvPr/>
        </p:nvSpPr>
        <p:spPr>
          <a:xfrm>
            <a:off x="7706500" y="4537733"/>
            <a:ext cx="3497995" cy="584775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専門医紹介</a:t>
            </a:r>
            <a:r>
              <a:rPr kumimoji="1" lang="ja-JP" altLang="en-US" sz="3200">
                <a:latin typeface="HGSGothicE" panose="020B0900000000000000" pitchFamily="34" charset="-128"/>
                <a:ea typeface="HGSGothicE" panose="020B0900000000000000" pitchFamily="34" charset="-128"/>
              </a:rPr>
              <a:t>の検討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94344E6C-2EC1-1650-DD1E-A227E650E1BA}"/>
              </a:ext>
            </a:extLst>
          </p:cNvPr>
          <p:cNvCxnSpPr/>
          <p:nvPr/>
        </p:nvCxnSpPr>
        <p:spPr>
          <a:xfrm>
            <a:off x="7199873" y="4838478"/>
            <a:ext cx="50662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DBD3C1B-FEE8-699B-7812-967265C5E385}"/>
              </a:ext>
            </a:extLst>
          </p:cNvPr>
          <p:cNvSpPr txBox="1"/>
          <p:nvPr/>
        </p:nvSpPr>
        <p:spPr>
          <a:xfrm>
            <a:off x="7983496" y="5141039"/>
            <a:ext cx="410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/>
              <a:t>ちゃんと透析できていれば紹介不要</a:t>
            </a:r>
          </a:p>
        </p:txBody>
      </p:sp>
    </p:spTree>
    <p:extLst>
      <p:ext uri="{BB962C8B-B14F-4D97-AF65-F5344CB8AC3E}">
        <p14:creationId xmlns:p14="http://schemas.microsoft.com/office/powerpoint/2010/main" val="33734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23" grpId="0" animBg="1"/>
      <p:bldP spid="24" grpId="0" animBg="1"/>
      <p:bldP spid="31" grpId="0" animBg="1"/>
      <p:bldP spid="35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0ABCD-67BE-35B0-126E-D664E236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966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54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腹膜透析診療、何をしてる？</a:t>
            </a:r>
            <a:endParaRPr kumimoji="1" lang="ja-JP" altLang="en-US" sz="54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87DAF0-3C6B-24C8-2776-0B3229B8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529"/>
            <a:ext cx="10950146" cy="50585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①必要項目の評価と薬剤調整</a:t>
            </a:r>
            <a:endParaRPr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　体重、排便、浮腫、採血</a:t>
            </a:r>
            <a:r>
              <a:rPr lang="ja-JP" altLang="en-US" sz="20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（電解質、貧血など）</a:t>
            </a:r>
            <a:endParaRPr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/>
              </a:rPr>
              <a:t>　　胸腹部レントゲン</a:t>
            </a:r>
            <a:r>
              <a:rPr lang="ja-JP" altLang="en-US" sz="2000">
                <a:latin typeface="Hiragino Kaku Gothic Std W8" panose="020B0800000000000000" pitchFamily="34" charset="-128"/>
                <a:ea typeface="Hiragino Kaku Gothic Std W8"/>
              </a:rPr>
              <a:t>（胸水、カテーテル先端の位置など）</a:t>
            </a:r>
            <a:endParaRPr lang="en-US" altLang="ja-JP" sz="2000">
              <a:latin typeface="Hiragino Kaku Gothic Std W8" panose="020B0800000000000000" pitchFamily="34" charset="-128"/>
              <a:ea typeface="Hiragino Kaku Gothic Std W8"/>
            </a:endParaRPr>
          </a:p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②</a:t>
            </a: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定期薬と透析液の処方</a:t>
            </a:r>
            <a:endParaRPr kumimoji="1"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③カテーテル出口部評価</a:t>
            </a:r>
            <a:endParaRPr kumimoji="1"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/>
              </a:rPr>
              <a:t>④カテーテル接続チューブ交換（</a:t>
            </a:r>
            <a:r>
              <a:rPr lang="en-US" altLang="ja-JP" sz="3200">
                <a:latin typeface="Hiragino Kaku Gothic Std W8" panose="020B0800000000000000" pitchFamily="34" charset="-128"/>
                <a:ea typeface="Hiragino Kaku Gothic Std W8"/>
              </a:rPr>
              <a:t>6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/>
              </a:rPr>
              <a:t>ヶ月ごと）</a:t>
            </a:r>
            <a:endParaRPr lang="en-US" altLang="ja-JP" sz="3200">
              <a:latin typeface="Hiragino Kaku Gothic Std W8" panose="020B0800000000000000" pitchFamily="34" charset="-128"/>
              <a:ea typeface="Hiragino Kaku Gothic Std W8"/>
            </a:endParaRPr>
          </a:p>
          <a:p>
            <a:pPr marL="0" indent="0">
              <a:buNone/>
            </a:pP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⑤訪問看護との連携：情報共有、訪問看護指示書記載</a:t>
            </a:r>
            <a:endParaRPr kumimoji="1"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⑥専門医との連携：情報共有、診療情報提供書記載</a:t>
            </a:r>
            <a:endParaRPr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⑦緊急時対応：腹痛、呼吸苦、透析液混濁など</a:t>
            </a:r>
            <a:endParaRPr kumimoji="1" lang="en-US" altLang="ja-JP" sz="3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Hiragino Kaku Gothic Std W8" panose="020B0800000000000000" pitchFamily="34" charset="-128"/>
                <a:ea typeface="Hiragino Kaku Gothic Std W8"/>
              </a:rPr>
              <a:t>⑧その他：腹膜透析と関係ない</a:t>
            </a:r>
            <a:r>
              <a:rPr lang="en-US" altLang="ja-JP" sz="3200">
                <a:latin typeface="Hiragino Kaku Gothic Std W8" panose="020B0800000000000000" pitchFamily="34" charset="-128"/>
                <a:ea typeface="Hiragino Kaku Gothic Std W8"/>
              </a:rPr>
              <a:t>minor problem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/>
              </a:rPr>
              <a:t>対応など</a:t>
            </a:r>
            <a:endParaRPr kumimoji="1" lang="ja-JP" altLang="en-US">
              <a:latin typeface="Hiragino Kaku Gothic Std W8" panose="020B0800000000000000" pitchFamily="34" charset="-128"/>
              <a:ea typeface="Hiragino Kaku Gothic Std W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EFC478-4C54-8F96-6ADA-F334CA73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687" y="1495548"/>
            <a:ext cx="2294054" cy="2294054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592CB95-51D2-D292-E4AA-3F2FF001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675F-6C88-EF4D-9E46-86DD2E1CF83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7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A98F72-DFFC-73F8-DE47-DE66F59A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5" y="454821"/>
            <a:ext cx="6002110" cy="1495425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kumimoji="1"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横隔膜交通症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C65518-0245-DD50-F15F-9AF4B5914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65" y="2120861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横隔膜の小孔を通じて、透析液が胸腔内に貯留</a:t>
            </a:r>
            <a:endParaRPr kumimoji="1"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発症率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1.2%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、</a:t>
            </a:r>
            <a:r>
              <a:rPr lang="en-US" altLang="ja-JP" sz="3600" dirty="0">
                <a:solidFill>
                  <a:srgbClr val="FF0000"/>
                </a:solidFill>
                <a:latin typeface="HGSGothicE" panose="020B0900000000000000" pitchFamily="34" charset="-128"/>
                <a:ea typeface="HGSGothicE" panose="020B0900000000000000" pitchFamily="34" charset="-128"/>
              </a:rPr>
              <a:t>8</a:t>
            </a:r>
            <a:r>
              <a:rPr lang="ja-JP" altLang="en-US" sz="3600">
                <a:solidFill>
                  <a:srgbClr val="FF0000"/>
                </a:solidFill>
                <a:latin typeface="HGSGothicE" panose="020B0900000000000000" pitchFamily="34" charset="-128"/>
                <a:ea typeface="HGSGothicE" panose="020B0900000000000000" pitchFamily="34" charset="-128"/>
              </a:rPr>
              <a:t>割が右側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に貯留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kumimoji="1"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外科的に穴を塞ぐ手術をすることもあるが、再発率</a:t>
            </a:r>
            <a:r>
              <a:rPr kumimoji="1"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50%</a:t>
            </a:r>
            <a:endParaRPr kumimoji="1" lang="ja-JP" altLang="en-US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CD7DBA-4B77-6FCC-6F00-151AA911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450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97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82273-2100-E81D-F2F3-EABBDAF07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1643718B-B04E-F804-48D1-23FF487B95DD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68825419-0937-A604-C21A-5C616D05529D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F09F1439-211E-94A6-D7F4-16A7CD191E64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A888BB3D-ED16-8D4F-C4AE-CC69C9CAA7B1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3639D1F1-CF6B-8C88-0EEC-88E769003D06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37C8B25A-A5B5-13CD-55EB-60537CFC1793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33E0F9F5-1349-0609-4BFC-202150CEFCCE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F23D1F67-4A29-1726-21F1-A3BF18941D59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35A0A7F1-3F20-AB34-1ADE-8CE614C621CF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250D20E9-39F2-D4DE-1D74-E01B6278C2A2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7C8B05D6-1881-3368-0A5C-E7C7D9489536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85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C6DF9B-BF99-27CB-45DA-E32D65F3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2193FE0B-4DE4-CCE6-7391-F64EB608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032742"/>
              </p:ext>
            </p:extLst>
          </p:nvPr>
        </p:nvGraphicFramePr>
        <p:xfrm>
          <a:off x="1025608" y="1690688"/>
          <a:ext cx="9972827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780">
                  <a:extLst>
                    <a:ext uri="{9D8B030D-6E8A-4147-A177-3AD203B41FA5}">
                      <a16:colId xmlns:a16="http://schemas.microsoft.com/office/drawing/2014/main" val="2004502577"/>
                    </a:ext>
                  </a:extLst>
                </a:gridCol>
                <a:gridCol w="3014980">
                  <a:extLst>
                    <a:ext uri="{9D8B030D-6E8A-4147-A177-3AD203B41FA5}">
                      <a16:colId xmlns:a16="http://schemas.microsoft.com/office/drawing/2014/main" val="895877363"/>
                    </a:ext>
                  </a:extLst>
                </a:gridCol>
                <a:gridCol w="3765067">
                  <a:extLst>
                    <a:ext uri="{9D8B030D-6E8A-4147-A177-3AD203B41FA5}">
                      <a16:colId xmlns:a16="http://schemas.microsoft.com/office/drawing/2014/main" val="2899172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採血項目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目標値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備考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95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BUN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90mg/dL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74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Cr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男性：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15mg/dL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以下</a:t>
                      </a:r>
                      <a:endParaRPr kumimoji="1" lang="en-US" altLang="ja-JP" sz="24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女性：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13mg/dL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91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Na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正常範囲内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イコデキストリン透析液は低</a:t>
                      </a:r>
                      <a:r>
                        <a:rPr kumimoji="1" lang="en-US" altLang="ja-JP" sz="20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Na</a:t>
                      </a:r>
                      <a:r>
                        <a:rPr kumimoji="1" lang="ja-JP" altLang="en-US" sz="20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血症になりやすい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22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K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正常範囲内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腹膜透析では低</a:t>
                      </a:r>
                      <a:r>
                        <a:rPr kumimoji="1" lang="en-US" altLang="ja-JP" sz="20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K</a:t>
                      </a:r>
                      <a:r>
                        <a:rPr kumimoji="1" lang="ja-JP" altLang="en-US" sz="20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になりやすいので果物や野菜の摂取を励行することもある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β2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ミクログロブリン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200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30mg/L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大部分が残腎機能に依存</a:t>
                      </a:r>
                      <a:endParaRPr kumimoji="1" lang="en-US" altLang="ja-JP" sz="24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30mg/L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以上で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HD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併用検討</a:t>
                      </a:r>
                      <a:endParaRPr kumimoji="1" lang="en-US" altLang="ja-JP" sz="24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★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3〜6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ヶ月に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667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336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63583-2099-B036-E80A-D1E389FEF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4B13C4A3-3542-C94A-CB9C-8AC547EB71E9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82F1CF2E-38D6-3CDD-8C24-56B87457751D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2CF3509F-A182-69DC-52E8-210FE2513175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5F42C2A6-B9F5-3914-752D-E99B730C6FC3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6E0B69B-E42B-2F1C-AE57-4413FD3ABD1B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92BCD483-542E-10D0-71D7-C4B72280E225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D2DADD41-0B89-B8CF-5787-99FD090E8803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81E657FA-6779-421C-8D7B-D0059B6B8A74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F71A0313-93F0-8E11-B09A-63522C698F5C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934A22DC-C18B-0F75-7842-13D190824E70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622B0304-DBE1-0E95-87CF-F49500F97FDE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462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7FE88C-03EC-B2B2-DE4D-20C154D2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F2ADB0E-F2FB-2AA6-64D1-45B432FE3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22561"/>
              </p:ext>
            </p:extLst>
          </p:nvPr>
        </p:nvGraphicFramePr>
        <p:xfrm>
          <a:off x="969318" y="1945640"/>
          <a:ext cx="10515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583">
                  <a:extLst>
                    <a:ext uri="{9D8B030D-6E8A-4147-A177-3AD203B41FA5}">
                      <a16:colId xmlns:a16="http://schemas.microsoft.com/office/drawing/2014/main" val="608340161"/>
                    </a:ext>
                  </a:extLst>
                </a:gridCol>
                <a:gridCol w="3668960">
                  <a:extLst>
                    <a:ext uri="{9D8B030D-6E8A-4147-A177-3AD203B41FA5}">
                      <a16:colId xmlns:a16="http://schemas.microsoft.com/office/drawing/2014/main" val="2290239048"/>
                    </a:ext>
                  </a:extLst>
                </a:gridCol>
                <a:gridCol w="3951057">
                  <a:extLst>
                    <a:ext uri="{9D8B030D-6E8A-4147-A177-3AD203B41FA5}">
                      <a16:colId xmlns:a16="http://schemas.microsoft.com/office/drawing/2014/main" val="948113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採血項目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目標値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備考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1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Hb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11〜13g/dL</a:t>
                      </a:r>
                    </a:p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(PD+HD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併用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)10〜12g/dL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117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TSAT( = Fe/TIBC)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20%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74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フェリチン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100ng/mL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300ng/mL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以上で鉄剤中止</a:t>
                      </a:r>
                      <a:endParaRPr kumimoji="1" lang="en-US" altLang="ja-JP" sz="24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★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3〜6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ヶ月に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回</a:t>
                      </a:r>
                      <a:endParaRPr kumimoji="1" lang="en-US" altLang="ja-JP" sz="24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00208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207E2B-64D6-054D-87C8-0AA62D1E0A1C}"/>
              </a:ext>
            </a:extLst>
          </p:cNvPr>
          <p:cNvSpPr txBox="1"/>
          <p:nvPr/>
        </p:nvSpPr>
        <p:spPr>
          <a:xfrm>
            <a:off x="2854411" y="5066271"/>
            <a:ext cx="2607275" cy="954107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EPO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製剤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HIF-PH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阻害薬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D9AAF8-1816-D332-A624-7B3165CDEB52}"/>
              </a:ext>
            </a:extLst>
          </p:cNvPr>
          <p:cNvSpPr txBox="1"/>
          <p:nvPr/>
        </p:nvSpPr>
        <p:spPr>
          <a:xfrm>
            <a:off x="7286369" y="5250936"/>
            <a:ext cx="1017371" cy="523220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鉄剤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79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273746-2BE4-73BA-384A-0AFE84CE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4270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※HIF-PH</a:t>
            </a:r>
            <a:r>
              <a:rPr kumimoji="1" lang="ja-JP" altLang="en-US" sz="4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阻害薬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D21029-F60A-A95D-674B-4B66EC4A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86801"/>
            <a:ext cx="7772400" cy="46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29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1F69B-7750-7623-3036-0C6D0DF5C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342D92-C83F-3ADA-FB97-2F61E459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4270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※HIF-PH</a:t>
            </a:r>
            <a:r>
              <a:rPr kumimoji="1" lang="ja-JP" altLang="en-US" sz="4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阻害薬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1FEF95-D61C-39EF-1B39-60CF98730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23" y="1468266"/>
            <a:ext cx="9129324" cy="50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2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E1B921-A2CF-57FB-AD06-B334ADDA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kumimoji="1" lang="ja-JP" altLang="en-US" sz="4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鉄剤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BEB723-05CB-4345-0AD1-BE510BCDE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96632" cy="2783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普段よく使うのは</a:t>
            </a:r>
            <a:r>
              <a:rPr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フェロミア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</a:t>
            </a:r>
            <a:r>
              <a:rPr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インクレミン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など</a:t>
            </a:r>
            <a:endParaRPr lang="en-US" altLang="ja-JP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透析業界でよく使われるのは</a:t>
            </a:r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4000" u="sng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リオナ</a:t>
            </a:r>
            <a:r>
              <a:rPr lang="en-US" altLang="ja-JP" sz="40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en-US" altLang="ja-JP" sz="2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</a:t>
            </a:r>
            <a:r>
              <a:rPr lang="ja-JP" altLang="en-US" sz="20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クエン酸第二鉄水和物</a:t>
            </a:r>
            <a:r>
              <a:rPr lang="en-US" altLang="ja-JP" sz="2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)</a:t>
            </a:r>
            <a:endParaRPr lang="en-US" altLang="ja-JP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E4195B-050F-8139-B571-D0831B986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351" y="3592727"/>
            <a:ext cx="3265273" cy="326527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1DE583-81C4-A4D5-0917-F939608213E5}"/>
              </a:ext>
            </a:extLst>
          </p:cNvPr>
          <p:cNvSpPr txBox="1"/>
          <p:nvPr/>
        </p:nvSpPr>
        <p:spPr>
          <a:xfrm>
            <a:off x="8022624" y="5852952"/>
            <a:ext cx="395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鉄補充＋リン排泄促進</a:t>
            </a:r>
            <a:endParaRPr kumimoji="1" lang="ja-JP" altLang="en-US" sz="2800"/>
          </a:p>
        </p:txBody>
      </p:sp>
      <p:sp>
        <p:nvSpPr>
          <p:cNvPr id="6" name="円形吹き出し 5">
            <a:extLst>
              <a:ext uri="{FF2B5EF4-FFF2-40B4-BE49-F238E27FC236}">
                <a16:creationId xmlns:a16="http://schemas.microsoft.com/office/drawing/2014/main" id="{6E990F03-7209-D2F0-90A9-2CF50847D8A2}"/>
              </a:ext>
            </a:extLst>
          </p:cNvPr>
          <p:cNvSpPr/>
          <p:nvPr/>
        </p:nvSpPr>
        <p:spPr>
          <a:xfrm>
            <a:off x="9638269" y="4609070"/>
            <a:ext cx="2273644" cy="1050325"/>
          </a:xfrm>
          <a:prstGeom prst="wedgeEllipseCallout">
            <a:avLst>
              <a:gd name="adj1" fmla="val -30616"/>
              <a:gd name="adj2" fmla="val 672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/>
              <a:t>お得！</a:t>
            </a:r>
          </a:p>
        </p:txBody>
      </p:sp>
    </p:spTree>
    <p:extLst>
      <p:ext uri="{BB962C8B-B14F-4D97-AF65-F5344CB8AC3E}">
        <p14:creationId xmlns:p14="http://schemas.microsoft.com/office/powerpoint/2010/main" val="87527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9E216-004F-559F-447A-4AC9DE59A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36AD2036-F98B-5082-001D-9D33160210F0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97B4CF20-8E76-7DA0-5E53-2981AAEC8DAE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006D8E30-DCBE-CE75-E2E2-3AC75A23585D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6179D1C0-FFD1-1AEA-9A6C-9DD2A151E3C0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23504D2C-47A3-2610-4BF0-ED43D2D66204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57477E7E-945B-D790-2B49-27A71CA2C206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F7CCDFCE-D2F5-231F-CE51-BE2720674460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2EA0C892-72F6-B3A3-7987-6962F4F8477A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B6A98809-EE29-676D-3EF9-B5F7A89697CE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C9717228-87A0-2A8B-A1D1-4377907E4F42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88381AAB-84B9-7C4F-2923-0BD16AACB892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926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CB441-1859-65C3-85B5-8601B1FF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720329-36FD-378D-1FDF-1D62D23D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B7BCA05-C36B-EB14-9AEE-C8E6D580D1AF}"/>
              </a:ext>
            </a:extLst>
          </p:cNvPr>
          <p:cNvGraphicFramePr>
            <a:graphicFrameLocks noGrp="1"/>
          </p:cNvGraphicFramePr>
          <p:nvPr/>
        </p:nvGraphicFramePr>
        <p:xfrm>
          <a:off x="1109586" y="2209672"/>
          <a:ext cx="10515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4414">
                  <a:extLst>
                    <a:ext uri="{9D8B030D-6E8A-4147-A177-3AD203B41FA5}">
                      <a16:colId xmlns:a16="http://schemas.microsoft.com/office/drawing/2014/main" val="200450257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95877363"/>
                    </a:ext>
                  </a:extLst>
                </a:gridCol>
                <a:gridCol w="4851853">
                  <a:extLst>
                    <a:ext uri="{9D8B030D-6E8A-4147-A177-3AD203B41FA5}">
                      <a16:colId xmlns:a16="http://schemas.microsoft.com/office/drawing/2014/main" val="2899172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採血項目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目標値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備考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95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200" b="1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Ca</a:t>
                      </a:r>
                      <a:endParaRPr kumimoji="1" lang="ja-JP" altLang="en-US" sz="3200" b="1">
                        <a:solidFill>
                          <a:srgbClr val="FF0000"/>
                        </a:solidFill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8〜10mg/dL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74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200" b="1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P</a:t>
                      </a:r>
                      <a:endParaRPr kumimoji="1" lang="ja-JP" altLang="en-US" sz="3200" b="1">
                        <a:solidFill>
                          <a:srgbClr val="FF0000"/>
                        </a:solidFill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600" b="1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5.5</a:t>
                      </a:r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mg/dL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91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200" b="1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Intact-PTH</a:t>
                      </a:r>
                      <a:endParaRPr kumimoji="1" lang="ja-JP" altLang="en-US" sz="3200" b="1">
                        <a:solidFill>
                          <a:srgbClr val="FF0000"/>
                        </a:solidFill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3600" b="1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60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〜240pg/mL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u="sng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Lower is Better</a:t>
                      </a:r>
                      <a:r>
                        <a:rPr kumimoji="1" lang="ja-JP" altLang="en-US" sz="1400" u="none">
                          <a:solidFill>
                            <a:schemeClr val="tx1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（</a:t>
                      </a:r>
                      <a:r>
                        <a:rPr kumimoji="1" lang="en-US" altLang="ja-JP" sz="1400" u="none" dirty="0">
                          <a:solidFill>
                            <a:schemeClr val="tx1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Ca</a:t>
                      </a:r>
                      <a:r>
                        <a:rPr kumimoji="1" lang="ja-JP" altLang="en-US" sz="1400" u="none">
                          <a:solidFill>
                            <a:schemeClr val="tx1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受容体作動薬あれば）</a:t>
                      </a:r>
                      <a:endParaRPr kumimoji="1" lang="en-US" altLang="ja-JP" sz="1400" u="none" dirty="0">
                        <a:solidFill>
                          <a:schemeClr val="tx1"/>
                        </a:solidFill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300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以上は放置しない！</a:t>
                      </a:r>
                      <a:endParaRPr kumimoji="1" lang="en-US" altLang="ja-JP" sz="24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pPr algn="r"/>
                      <a:r>
                        <a:rPr kumimoji="1" lang="ja-JP" altLang="en-US" sz="18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　（副甲状腺過形成になるため）</a:t>
                      </a:r>
                      <a:endParaRPr kumimoji="1" lang="en-US" altLang="ja-JP" sz="1800" dirty="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★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3〜6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ヶ月に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1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222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22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C9FB26BD-AEEB-96E6-AC4F-8E0617AA6970}"/>
              </a:ext>
            </a:extLst>
          </p:cNvPr>
          <p:cNvSpPr/>
          <p:nvPr/>
        </p:nvSpPr>
        <p:spPr>
          <a:xfrm>
            <a:off x="807393" y="752708"/>
            <a:ext cx="466664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090ACF8E-FDE5-6BA5-84BB-92FF433E4090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52B3AC68-B2DD-C822-FB9A-5154AA988A54}"/>
              </a:ext>
            </a:extLst>
          </p:cNvPr>
          <p:cNvSpPr/>
          <p:nvPr/>
        </p:nvSpPr>
        <p:spPr>
          <a:xfrm>
            <a:off x="807393" y="5093978"/>
            <a:ext cx="503308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01E0E30D-34D1-AD95-C958-0E37494E2F06}"/>
              </a:ext>
            </a:extLst>
          </p:cNvPr>
          <p:cNvSpPr/>
          <p:nvPr/>
        </p:nvSpPr>
        <p:spPr>
          <a:xfrm>
            <a:off x="796661" y="3646888"/>
            <a:ext cx="529933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643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7446-B8C5-FC34-9E25-03EF3C6B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0A7282-048C-604E-F6DA-DC550110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F072AB-51BA-D380-4849-566F6B7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94" y="1690688"/>
            <a:ext cx="6858000" cy="45339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75E9AC5-52DF-9842-69B8-D9CAD2A69E31}"/>
              </a:ext>
            </a:extLst>
          </p:cNvPr>
          <p:cNvGrpSpPr/>
          <p:nvPr/>
        </p:nvGrpSpPr>
        <p:grpSpPr>
          <a:xfrm>
            <a:off x="9446740" y="2164309"/>
            <a:ext cx="1559011" cy="1446674"/>
            <a:chOff x="9794789" y="2342997"/>
            <a:chExt cx="1559011" cy="1446674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F9E1323-278B-1651-E8E5-7923155BC9A4}"/>
                </a:ext>
              </a:extLst>
            </p:cNvPr>
            <p:cNvSpPr txBox="1"/>
            <p:nvPr/>
          </p:nvSpPr>
          <p:spPr>
            <a:xfrm>
              <a:off x="10216978" y="2958674"/>
              <a:ext cx="1136822" cy="830997"/>
            </a:xfrm>
            <a:prstGeom prst="rect">
              <a:avLst/>
            </a:prstGeom>
            <a:noFill/>
            <a:ln w="12700"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Ca  </a:t>
              </a:r>
              <a:r>
                <a:rPr kumimoji="1" lang="ja-JP" altLang="en-US" sz="240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↑</a:t>
              </a:r>
              <a:endPara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endParaRPr>
            </a:p>
            <a:p>
              <a:r>
                <a:rPr lang="en-US" altLang="ja-JP" sz="2400" dirty="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 P   </a:t>
              </a:r>
              <a:r>
                <a:rPr lang="ja-JP" altLang="en-US" sz="240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↓</a:t>
              </a:r>
              <a:endPara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D672D8E-B2E9-BF41-CC18-B24E06AA1BEC}"/>
                </a:ext>
              </a:extLst>
            </p:cNvPr>
            <p:cNvSpPr txBox="1"/>
            <p:nvPr/>
          </p:nvSpPr>
          <p:spPr>
            <a:xfrm>
              <a:off x="9794789" y="2342997"/>
              <a:ext cx="941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PTH</a:t>
              </a:r>
              <a:endPara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1B3725A-CD7D-91AD-6197-22B059D7FD13}"/>
              </a:ext>
            </a:extLst>
          </p:cNvPr>
          <p:cNvGrpSpPr/>
          <p:nvPr/>
        </p:nvGrpSpPr>
        <p:grpSpPr>
          <a:xfrm>
            <a:off x="9446740" y="4183563"/>
            <a:ext cx="1484871" cy="1415772"/>
            <a:chOff x="9868929" y="4441980"/>
            <a:chExt cx="1484871" cy="1415772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772A45E-902B-1535-75B1-3CC12BA47A55}"/>
                </a:ext>
              </a:extLst>
            </p:cNvPr>
            <p:cNvSpPr txBox="1"/>
            <p:nvPr/>
          </p:nvSpPr>
          <p:spPr>
            <a:xfrm>
              <a:off x="10216978" y="5026755"/>
              <a:ext cx="1136822" cy="830997"/>
            </a:xfrm>
            <a:prstGeom prst="rect">
              <a:avLst/>
            </a:prstGeom>
            <a:noFill/>
            <a:ln w="12700"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Ca  </a:t>
              </a:r>
              <a:r>
                <a:rPr kumimoji="1" lang="ja-JP" altLang="en-US" sz="240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↑</a:t>
              </a:r>
              <a:endPara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endParaRPr>
            </a:p>
            <a:p>
              <a:r>
                <a:rPr lang="en-US" altLang="ja-JP" sz="2400" dirty="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 P   </a:t>
              </a:r>
              <a:r>
                <a:rPr lang="ja-JP" altLang="en-US" sz="240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↑</a:t>
              </a:r>
              <a:endPara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60390F5-2528-7E77-AAEA-C75AB76CE1A6}"/>
                </a:ext>
              </a:extLst>
            </p:cNvPr>
            <p:cNvSpPr txBox="1"/>
            <p:nvPr/>
          </p:nvSpPr>
          <p:spPr>
            <a:xfrm>
              <a:off x="9868929" y="4441980"/>
              <a:ext cx="11368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latin typeface="HGPSoeiKakugothicUB" panose="020B0900000000000000" pitchFamily="34" charset="-128"/>
                  <a:ea typeface="HGPSoeiKakugothicUB" panose="020B0900000000000000" pitchFamily="34" charset="-128"/>
                </a:rPr>
                <a:t>Vit D</a:t>
              </a:r>
              <a:endPara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9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B155E-4903-0600-BF62-DDFA497A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3BE27-39F2-CDC7-717F-A3ABAE02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4A12AC-4C7C-A93E-AF3B-4FA3A4EA8C59}"/>
              </a:ext>
            </a:extLst>
          </p:cNvPr>
          <p:cNvSpPr txBox="1"/>
          <p:nvPr/>
        </p:nvSpPr>
        <p:spPr>
          <a:xfrm>
            <a:off x="568411" y="2186002"/>
            <a:ext cx="21130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</a:t>
            </a:r>
            <a:endParaRPr kumimoji="1" lang="ja-JP" altLang="en-US" sz="200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6E9273-FA71-1EE0-FAB3-BA2AB2CB5B36}"/>
              </a:ext>
            </a:extLst>
          </p:cNvPr>
          <p:cNvSpPr txBox="1"/>
          <p:nvPr/>
        </p:nvSpPr>
        <p:spPr>
          <a:xfrm>
            <a:off x="3177489" y="2210249"/>
            <a:ext cx="350056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Ca</a:t>
            </a:r>
            <a:endParaRPr kumimoji="1" lang="ja-JP" altLang="en-US" sz="200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228DEF-70FD-6505-E574-6E5D3FC4DDAD}"/>
              </a:ext>
            </a:extLst>
          </p:cNvPr>
          <p:cNvSpPr txBox="1"/>
          <p:nvPr/>
        </p:nvSpPr>
        <p:spPr>
          <a:xfrm>
            <a:off x="7174128" y="2194860"/>
            <a:ext cx="5017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PTH</a:t>
            </a:r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22533DB5-BEF8-2E38-C4C1-A443471B5EBE}"/>
              </a:ext>
            </a:extLst>
          </p:cNvPr>
          <p:cNvSpPr/>
          <p:nvPr/>
        </p:nvSpPr>
        <p:spPr>
          <a:xfrm>
            <a:off x="2409568" y="3503865"/>
            <a:ext cx="543697" cy="956924"/>
          </a:xfrm>
          <a:prstGeom prst="rightArrow">
            <a:avLst>
              <a:gd name="adj1" fmla="val 50000"/>
              <a:gd name="adj2" fmla="val 52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7903E478-487F-2368-2581-E7A08F5B0339}"/>
              </a:ext>
            </a:extLst>
          </p:cNvPr>
          <p:cNvSpPr/>
          <p:nvPr/>
        </p:nvSpPr>
        <p:spPr>
          <a:xfrm>
            <a:off x="6498239" y="3503865"/>
            <a:ext cx="543697" cy="956924"/>
          </a:xfrm>
          <a:prstGeom prst="rightArrow">
            <a:avLst>
              <a:gd name="adj1" fmla="val 50000"/>
              <a:gd name="adj2" fmla="val 52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380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C87D-6A0C-D09B-2DA9-6389BCDAB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EA829-3852-E168-E012-47F24541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D69115-57C6-EBE1-171F-C8A98DFE8E6A}"/>
              </a:ext>
            </a:extLst>
          </p:cNvPr>
          <p:cNvSpPr txBox="1"/>
          <p:nvPr/>
        </p:nvSpPr>
        <p:spPr>
          <a:xfrm>
            <a:off x="2023417" y="1702709"/>
            <a:ext cx="1305697" cy="1434529"/>
          </a:xfrm>
          <a:prstGeom prst="rect">
            <a:avLst/>
          </a:prstGeom>
          <a:noFill/>
          <a:ln w="635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</a:t>
            </a:r>
            <a:endParaRPr kumimoji="1" lang="ja-JP" altLang="en-US" sz="8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804BCB-DE89-4C16-517F-2245FF9275D0}"/>
              </a:ext>
            </a:extLst>
          </p:cNvPr>
          <p:cNvSpPr txBox="1"/>
          <p:nvPr/>
        </p:nvSpPr>
        <p:spPr>
          <a:xfrm>
            <a:off x="5256642" y="1702709"/>
            <a:ext cx="1678716" cy="1446550"/>
          </a:xfrm>
          <a:prstGeom prst="rect">
            <a:avLst/>
          </a:prstGeom>
          <a:noFill/>
          <a:ln w="635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Ca</a:t>
            </a:r>
            <a:endParaRPr kumimoji="1" lang="ja-JP" altLang="en-US" sz="8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EC01E2-7BFF-0EA0-D0FA-00B184EE99AF}"/>
              </a:ext>
            </a:extLst>
          </p:cNvPr>
          <p:cNvSpPr txBox="1"/>
          <p:nvPr/>
        </p:nvSpPr>
        <p:spPr>
          <a:xfrm>
            <a:off x="8862886" y="1690688"/>
            <a:ext cx="2266434" cy="1446550"/>
          </a:xfrm>
          <a:prstGeom prst="rect">
            <a:avLst/>
          </a:prstGeom>
          <a:noFill/>
          <a:ln w="635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PTH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7A776C-FEC5-54C7-0124-5FD61F347FB2}"/>
              </a:ext>
            </a:extLst>
          </p:cNvPr>
          <p:cNvSpPr txBox="1"/>
          <p:nvPr/>
        </p:nvSpPr>
        <p:spPr>
          <a:xfrm>
            <a:off x="1001183" y="3524028"/>
            <a:ext cx="3350163" cy="144655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・炭酸ランタン</a:t>
            </a:r>
            <a:endParaRPr kumimoji="1"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・フォゼベル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・カルタン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沈降炭酸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Ca)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75A1A8-B485-4206-1B54-E15FB3F709F4}"/>
              </a:ext>
            </a:extLst>
          </p:cNvPr>
          <p:cNvSpPr txBox="1"/>
          <p:nvPr/>
        </p:nvSpPr>
        <p:spPr>
          <a:xfrm>
            <a:off x="4238368" y="5423315"/>
            <a:ext cx="3818237" cy="89255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・アルファカルシドール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0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・カルタン</a:t>
            </a:r>
            <a:r>
              <a:rPr lang="en-US" altLang="ja-JP" sz="2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</a:t>
            </a:r>
            <a:r>
              <a:rPr lang="ja-JP" altLang="en-US" sz="20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沈降炭酸</a:t>
            </a:r>
            <a:r>
              <a:rPr lang="en-US" altLang="ja-JP" sz="2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Ca)</a:t>
            </a:r>
          </a:p>
        </p:txBody>
      </p:sp>
      <p:sp>
        <p:nvSpPr>
          <p:cNvPr id="10" name="上矢印 9">
            <a:extLst>
              <a:ext uri="{FF2B5EF4-FFF2-40B4-BE49-F238E27FC236}">
                <a16:creationId xmlns:a16="http://schemas.microsoft.com/office/drawing/2014/main" id="{0D1DF444-5F04-D7D1-F703-8C5BBED518AA}"/>
              </a:ext>
            </a:extLst>
          </p:cNvPr>
          <p:cNvSpPr/>
          <p:nvPr/>
        </p:nvSpPr>
        <p:spPr>
          <a:xfrm>
            <a:off x="244678" y="5502601"/>
            <a:ext cx="364009" cy="733979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上矢印 11">
            <a:extLst>
              <a:ext uri="{FF2B5EF4-FFF2-40B4-BE49-F238E27FC236}">
                <a16:creationId xmlns:a16="http://schemas.microsoft.com/office/drawing/2014/main" id="{37A49DB6-D6D3-7A21-60E7-0480F0D0D98E}"/>
              </a:ext>
            </a:extLst>
          </p:cNvPr>
          <p:cNvSpPr/>
          <p:nvPr/>
        </p:nvSpPr>
        <p:spPr>
          <a:xfrm flipV="1">
            <a:off x="244679" y="3867267"/>
            <a:ext cx="364009" cy="760072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4F3CA22-A308-78EC-D5E2-83B0FCABDDAB}"/>
              </a:ext>
            </a:extLst>
          </p:cNvPr>
          <p:cNvSpPr txBox="1"/>
          <p:nvPr/>
        </p:nvSpPr>
        <p:spPr>
          <a:xfrm>
            <a:off x="4707924" y="4386123"/>
            <a:ext cx="7030994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・オルケディア</a:t>
            </a:r>
            <a:r>
              <a:rPr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(Ca</a:t>
            </a:r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受容体作動薬</a:t>
            </a:r>
            <a:r>
              <a:rPr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)</a:t>
            </a:r>
            <a:endParaRPr kumimoji="1"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3CCBFC-DD3A-42E4-3AA0-9E03B754FEE6}"/>
              </a:ext>
            </a:extLst>
          </p:cNvPr>
          <p:cNvSpPr txBox="1"/>
          <p:nvPr/>
        </p:nvSpPr>
        <p:spPr>
          <a:xfrm>
            <a:off x="4707924" y="3520535"/>
            <a:ext cx="2879124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err="1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HCa</a:t>
            </a:r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</a:t>
            </a:r>
            <a:r>
              <a:rPr lang="en-US" altLang="ja-JP" sz="3200" dirty="0" err="1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LCa</a:t>
            </a:r>
            <a:endParaRPr lang="en-US" altLang="ja-JP" sz="20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6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439F6-F4A6-E9E8-9266-D38607CE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C111E144-59B5-88AF-DF0A-9CC92A3C9EFE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DA983A79-C18D-30BF-646A-CC4F43231D7A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F3080411-9873-8B3D-4AF9-3DBAF6931669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C3B04E75-950D-CB73-4E26-0B6D883AF24E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96C06826-B01D-901A-77E7-73995EE70FC7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D4E86626-AB8D-FD78-FB3E-E4533241E6D3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3E93DE56-8AB1-EC90-677E-250DFE649D9F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7356E498-BEB4-ABFC-50FC-60ABC9BA1635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11D413D4-F719-EA1C-BEAA-1CB612939EB8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E17D7620-FD02-33B1-917B-ED1B2CC5DDBC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B760845E-A3AD-E0A0-4A92-8A10F7C062FE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619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DE383-01AA-359C-07D6-F9A6FC47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71AD12-7590-089C-CB86-B7ADDC6E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02A705C-FBF2-C907-618A-F1A811484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473653"/>
              </p:ext>
            </p:extLst>
          </p:nvPr>
        </p:nvGraphicFramePr>
        <p:xfrm>
          <a:off x="1000895" y="2057400"/>
          <a:ext cx="9972827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780">
                  <a:extLst>
                    <a:ext uri="{9D8B030D-6E8A-4147-A177-3AD203B41FA5}">
                      <a16:colId xmlns:a16="http://schemas.microsoft.com/office/drawing/2014/main" val="2004502577"/>
                    </a:ext>
                  </a:extLst>
                </a:gridCol>
                <a:gridCol w="3014980">
                  <a:extLst>
                    <a:ext uri="{9D8B030D-6E8A-4147-A177-3AD203B41FA5}">
                      <a16:colId xmlns:a16="http://schemas.microsoft.com/office/drawing/2014/main" val="895877363"/>
                    </a:ext>
                  </a:extLst>
                </a:gridCol>
                <a:gridCol w="3765067">
                  <a:extLst>
                    <a:ext uri="{9D8B030D-6E8A-4147-A177-3AD203B41FA5}">
                      <a16:colId xmlns:a16="http://schemas.microsoft.com/office/drawing/2014/main" val="2899172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採血項目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目標値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備考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495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HCO3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正常範囲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b="1" dirty="0">
                          <a:solidFill>
                            <a:srgbClr val="FF0000"/>
                          </a:solidFill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22</a:t>
                      </a:r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mEq/L</a:t>
                      </a:r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以下で治療開始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74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pH</a:t>
                      </a:r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400">
                          <a:latin typeface="HGSGothicE" panose="020B0900000000000000" pitchFamily="34" charset="-128"/>
                          <a:ea typeface="HGSGothicE" panose="020B0900000000000000" pitchFamily="34" charset="-128"/>
                        </a:rPr>
                        <a:t>正常範囲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>
                        <a:latin typeface="HGSGothicE" panose="020B0900000000000000" pitchFamily="34" charset="-128"/>
                        <a:ea typeface="HGSGothicE" panose="020B09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91532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61D730-DDDE-2B9A-E2FB-AF5EC4C5DE48}"/>
              </a:ext>
            </a:extLst>
          </p:cNvPr>
          <p:cNvSpPr txBox="1"/>
          <p:nvPr/>
        </p:nvSpPr>
        <p:spPr>
          <a:xfrm>
            <a:off x="4883439" y="4509530"/>
            <a:ext cx="1850993" cy="523220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重炭酸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Na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円形吹き出し 4">
            <a:extLst>
              <a:ext uri="{FF2B5EF4-FFF2-40B4-BE49-F238E27FC236}">
                <a16:creationId xmlns:a16="http://schemas.microsoft.com/office/drawing/2014/main" id="{AB1E6ACE-46C4-0292-BD9D-5D2A700EC9EF}"/>
              </a:ext>
            </a:extLst>
          </p:cNvPr>
          <p:cNvSpPr/>
          <p:nvPr/>
        </p:nvSpPr>
        <p:spPr>
          <a:xfrm>
            <a:off x="7863840" y="256032"/>
            <a:ext cx="2462784" cy="1060704"/>
          </a:xfrm>
          <a:prstGeom prst="wedgeEllipseCallout">
            <a:avLst>
              <a:gd name="adj1" fmla="val -63690"/>
              <a:gd name="adj2" fmla="val 401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/>
              <a:t>導入期は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/>
              <a:t>無視して</a:t>
            </a:r>
            <a:r>
              <a:rPr kumimoji="1" lang="en-US" altLang="ja-JP" sz="2000" b="1" dirty="0"/>
              <a:t>OK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5323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8241A-D5D0-058A-BB72-945FF0FA6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7F30D03F-5D23-F93C-0CB8-BB6624914CE0}"/>
              </a:ext>
            </a:extLst>
          </p:cNvPr>
          <p:cNvSpPr/>
          <p:nvPr/>
        </p:nvSpPr>
        <p:spPr>
          <a:xfrm>
            <a:off x="807393" y="752708"/>
            <a:ext cx="466664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78993FDF-2677-B6A7-F834-20B93B020850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4ABE230B-02D5-7C70-D299-913EC8C5B6BA}"/>
              </a:ext>
            </a:extLst>
          </p:cNvPr>
          <p:cNvSpPr/>
          <p:nvPr/>
        </p:nvSpPr>
        <p:spPr>
          <a:xfrm>
            <a:off x="807393" y="5093978"/>
            <a:ext cx="503308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2F3D668C-AC0C-CA6C-DAAE-4DF091AE4B20}"/>
              </a:ext>
            </a:extLst>
          </p:cNvPr>
          <p:cNvSpPr/>
          <p:nvPr/>
        </p:nvSpPr>
        <p:spPr>
          <a:xfrm>
            <a:off x="796661" y="3646888"/>
            <a:ext cx="529933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298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ECA1A-4598-96DC-30E9-E46DB2CD3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7FE4913E-08E2-E693-FD4E-7054D260AF3C}"/>
              </a:ext>
            </a:extLst>
          </p:cNvPr>
          <p:cNvSpPr/>
          <p:nvPr/>
        </p:nvSpPr>
        <p:spPr>
          <a:xfrm>
            <a:off x="807393" y="1062681"/>
            <a:ext cx="2269439" cy="4834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9BEAADA6-A5B4-1B2A-C9ED-CEF30849DE16}"/>
              </a:ext>
            </a:extLst>
          </p:cNvPr>
          <p:cNvSpPr/>
          <p:nvPr/>
        </p:nvSpPr>
        <p:spPr>
          <a:xfrm>
            <a:off x="807393" y="2199798"/>
            <a:ext cx="2453166" cy="4834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ACFE4BD9-112C-88A3-9643-63DC6390A01F}"/>
              </a:ext>
            </a:extLst>
          </p:cNvPr>
          <p:cNvSpPr/>
          <p:nvPr/>
        </p:nvSpPr>
        <p:spPr>
          <a:xfrm>
            <a:off x="807393" y="5436973"/>
            <a:ext cx="2453166" cy="45046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047615B6-603B-78BD-0F2D-C9C206B3CA96}"/>
              </a:ext>
            </a:extLst>
          </p:cNvPr>
          <p:cNvSpPr/>
          <p:nvPr/>
        </p:nvSpPr>
        <p:spPr>
          <a:xfrm>
            <a:off x="796662" y="3555034"/>
            <a:ext cx="529933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2D6F2DD7-9D04-E9F2-12C4-E45DD7A746DC}"/>
              </a:ext>
            </a:extLst>
          </p:cNvPr>
          <p:cNvSpPr/>
          <p:nvPr/>
        </p:nvSpPr>
        <p:spPr>
          <a:xfrm>
            <a:off x="6707308" y="2861671"/>
            <a:ext cx="427784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接続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チューブ交換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6CA8FB39-5BEA-DB92-34C9-050EF5AD1909}"/>
              </a:ext>
            </a:extLst>
          </p:cNvPr>
          <p:cNvSpPr/>
          <p:nvPr/>
        </p:nvSpPr>
        <p:spPr>
          <a:xfrm>
            <a:off x="6707308" y="4348495"/>
            <a:ext cx="4895686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PET(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腹膜平衡試験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)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14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C0DA-8A51-1C6E-700F-28DB6F5B2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9BB47006-AD0C-A0EF-657E-CC9CEB92D625}"/>
              </a:ext>
            </a:extLst>
          </p:cNvPr>
          <p:cNvSpPr/>
          <p:nvPr/>
        </p:nvSpPr>
        <p:spPr>
          <a:xfrm>
            <a:off x="807393" y="1062681"/>
            <a:ext cx="2269439" cy="4834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D867B8C7-26A9-ED2F-4BEE-408CCF4670CB}"/>
              </a:ext>
            </a:extLst>
          </p:cNvPr>
          <p:cNvSpPr/>
          <p:nvPr/>
        </p:nvSpPr>
        <p:spPr>
          <a:xfrm>
            <a:off x="807393" y="2199798"/>
            <a:ext cx="2453166" cy="4834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8374B2E3-C45C-8208-9352-5B04DCF2E7DA}"/>
              </a:ext>
            </a:extLst>
          </p:cNvPr>
          <p:cNvSpPr/>
          <p:nvPr/>
        </p:nvSpPr>
        <p:spPr>
          <a:xfrm>
            <a:off x="807393" y="5436973"/>
            <a:ext cx="2453166" cy="45046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F8562A3D-55F7-F156-87E6-2E51AA3EFBA7}"/>
              </a:ext>
            </a:extLst>
          </p:cNvPr>
          <p:cNvSpPr/>
          <p:nvPr/>
        </p:nvSpPr>
        <p:spPr>
          <a:xfrm>
            <a:off x="796662" y="3555034"/>
            <a:ext cx="529933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FE1193B6-5A6A-6D9E-44B1-27E33079829E}"/>
              </a:ext>
            </a:extLst>
          </p:cNvPr>
          <p:cNvSpPr/>
          <p:nvPr/>
        </p:nvSpPr>
        <p:spPr>
          <a:xfrm>
            <a:off x="6707308" y="2861671"/>
            <a:ext cx="427784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接続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チューブ交換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705C16E3-EEED-58B7-2C48-676A5715B040}"/>
              </a:ext>
            </a:extLst>
          </p:cNvPr>
          <p:cNvSpPr/>
          <p:nvPr/>
        </p:nvSpPr>
        <p:spPr>
          <a:xfrm>
            <a:off x="6707308" y="4348495"/>
            <a:ext cx="4895686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PET(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腹膜平衡試験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)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8103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E93DB-BB26-6A4A-58B4-FFFF979B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BF7311-FFA7-D208-5ECB-5950149B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接続チューブ交換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DA0BCA-D99E-50DC-5D87-EBB3863E3287}"/>
              </a:ext>
            </a:extLst>
          </p:cNvPr>
          <p:cNvGrpSpPr/>
          <p:nvPr/>
        </p:nvGrpSpPr>
        <p:grpSpPr>
          <a:xfrm>
            <a:off x="1911178" y="2052763"/>
            <a:ext cx="3464011" cy="3734637"/>
            <a:chOff x="1169772" y="2052764"/>
            <a:chExt cx="3464011" cy="373463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3A61EFE-0A9B-394D-E5CF-D7131BFE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9772" y="2052764"/>
              <a:ext cx="3464011" cy="3734637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8226681E-A6C5-7064-051D-F9BB2E235452}"/>
                </a:ext>
              </a:extLst>
            </p:cNvPr>
            <p:cNvCxnSpPr/>
            <p:nvPr/>
          </p:nvCxnSpPr>
          <p:spPr>
            <a:xfrm>
              <a:off x="2187146" y="3583459"/>
              <a:ext cx="852616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2E66D8-C9B5-AC36-08C4-462ED86FFFC2}"/>
              </a:ext>
            </a:extLst>
          </p:cNvPr>
          <p:cNvSpPr txBox="1"/>
          <p:nvPr/>
        </p:nvSpPr>
        <p:spPr>
          <a:xfrm>
            <a:off x="6672649" y="3089085"/>
            <a:ext cx="3793524" cy="83099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6</a:t>
            </a:r>
            <a:r>
              <a:rPr kumimoji="1" lang="ja-JP" altLang="en-US" sz="4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ヶ月</a:t>
            </a:r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ごとに交換</a:t>
            </a:r>
          </a:p>
        </p:txBody>
      </p:sp>
    </p:spTree>
    <p:extLst>
      <p:ext uri="{BB962C8B-B14F-4D97-AF65-F5344CB8AC3E}">
        <p14:creationId xmlns:p14="http://schemas.microsoft.com/office/powerpoint/2010/main" val="581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6AF7-DDB0-71A6-F3C5-C189708F2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370143B9-78DC-305C-6747-F031D1471AC0}"/>
              </a:ext>
            </a:extLst>
          </p:cNvPr>
          <p:cNvSpPr/>
          <p:nvPr/>
        </p:nvSpPr>
        <p:spPr>
          <a:xfrm>
            <a:off x="807393" y="1062681"/>
            <a:ext cx="2269439" cy="4834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9E7637F9-1C17-A522-11D8-7AEFD592BBF1}"/>
              </a:ext>
            </a:extLst>
          </p:cNvPr>
          <p:cNvSpPr/>
          <p:nvPr/>
        </p:nvSpPr>
        <p:spPr>
          <a:xfrm>
            <a:off x="807393" y="2199798"/>
            <a:ext cx="2453166" cy="48348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A842A113-3A30-62A3-65AC-FC676436B7CD}"/>
              </a:ext>
            </a:extLst>
          </p:cNvPr>
          <p:cNvSpPr/>
          <p:nvPr/>
        </p:nvSpPr>
        <p:spPr>
          <a:xfrm>
            <a:off x="807393" y="5436973"/>
            <a:ext cx="2453166" cy="45046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8F8741BD-FA32-3C36-76BF-1BB546D38507}"/>
              </a:ext>
            </a:extLst>
          </p:cNvPr>
          <p:cNvSpPr/>
          <p:nvPr/>
        </p:nvSpPr>
        <p:spPr>
          <a:xfrm>
            <a:off x="796662" y="3555034"/>
            <a:ext cx="529933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EF59C60-3E51-4B01-192F-4DDC9235D931}"/>
              </a:ext>
            </a:extLst>
          </p:cNvPr>
          <p:cNvSpPr/>
          <p:nvPr/>
        </p:nvSpPr>
        <p:spPr>
          <a:xfrm>
            <a:off x="6707308" y="2861671"/>
            <a:ext cx="427784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接続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チューブ交換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DEA7B449-A2A3-4C73-1803-081FBCE1E2EA}"/>
              </a:ext>
            </a:extLst>
          </p:cNvPr>
          <p:cNvSpPr/>
          <p:nvPr/>
        </p:nvSpPr>
        <p:spPr>
          <a:xfrm>
            <a:off x="6707308" y="4348495"/>
            <a:ext cx="4895686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PET(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腹膜平衡試験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)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907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9679E-01A1-9D87-3E75-113DB81D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B70CED76-B072-0611-AFFD-5B6E67504525}"/>
              </a:ext>
            </a:extLst>
          </p:cNvPr>
          <p:cNvSpPr/>
          <p:nvPr/>
        </p:nvSpPr>
        <p:spPr>
          <a:xfrm>
            <a:off x="807393" y="752708"/>
            <a:ext cx="466664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4AC0DFDC-354B-CE86-2B1D-5DA5FFD71C83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878C9906-1611-C97A-4BBC-15881C08BFD0}"/>
              </a:ext>
            </a:extLst>
          </p:cNvPr>
          <p:cNvSpPr/>
          <p:nvPr/>
        </p:nvSpPr>
        <p:spPr>
          <a:xfrm>
            <a:off x="807393" y="5093978"/>
            <a:ext cx="503308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039BCA49-F9D7-546A-28C6-ABC4C532DA05}"/>
              </a:ext>
            </a:extLst>
          </p:cNvPr>
          <p:cNvSpPr/>
          <p:nvPr/>
        </p:nvSpPr>
        <p:spPr>
          <a:xfrm>
            <a:off x="796661" y="3646888"/>
            <a:ext cx="529933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8909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D53C2-A159-E133-0683-0C475A560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7BFA82-0D2A-C637-7BC3-5BA9FE05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②PET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（腹膜平衡試験）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D86E64-00AF-F4A5-EB0E-D7A630C3F8B5}"/>
              </a:ext>
            </a:extLst>
          </p:cNvPr>
          <p:cNvSpPr txBox="1"/>
          <p:nvPr/>
        </p:nvSpPr>
        <p:spPr>
          <a:xfrm>
            <a:off x="1458096" y="1713214"/>
            <a:ext cx="647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腹膜の透析機能を評価するための検査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年</a:t>
            </a:r>
            <a:r>
              <a:rPr lang="en-US" altLang="ja-JP" sz="36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</a:t>
            </a:r>
            <a:r>
              <a:rPr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回</a:t>
            </a:r>
            <a:endParaRPr kumimoji="1" lang="ja-JP" altLang="en-US" sz="280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99088D-8632-25A4-A4BA-AEADDC05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65868"/>
            <a:ext cx="5412488" cy="3074293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B422802-73AD-4BB6-88A9-EF7D8CB16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36" y="3165868"/>
            <a:ext cx="4686422" cy="3074293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896E3D-0C25-E0CB-CBDF-EA603932C6DB}"/>
              </a:ext>
            </a:extLst>
          </p:cNvPr>
          <p:cNvSpPr txBox="1"/>
          <p:nvPr/>
        </p:nvSpPr>
        <p:spPr>
          <a:xfrm>
            <a:off x="9403492" y="6308209"/>
            <a:ext cx="247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High</a:t>
            </a:r>
            <a:r>
              <a:rPr kumimoji="1" lang="ja-JP" altLang="en-US"/>
              <a:t>患者群は予後悪</a:t>
            </a:r>
          </a:p>
        </p:txBody>
      </p:sp>
    </p:spTree>
    <p:extLst>
      <p:ext uri="{BB962C8B-B14F-4D97-AF65-F5344CB8AC3E}">
        <p14:creationId xmlns:p14="http://schemas.microsoft.com/office/powerpoint/2010/main" val="11104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AC18E-3949-0898-61AE-216D7EBB1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F1AD6D-B59D-E960-53D7-987F6E0E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②PET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（腹膜平衡試験）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03E84F-A6A3-EB63-2FF2-FF6A4209DADE}"/>
              </a:ext>
            </a:extLst>
          </p:cNvPr>
          <p:cNvSpPr txBox="1"/>
          <p:nvPr/>
        </p:nvSpPr>
        <p:spPr>
          <a:xfrm>
            <a:off x="580768" y="1841157"/>
            <a:ext cx="282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u="sng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Standard PET</a:t>
            </a:r>
            <a:endParaRPr kumimoji="1" lang="ja-JP" altLang="en-US" sz="3200" u="sng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03B81A-5FB5-7DE0-2B6B-940EEAA08D3C}"/>
              </a:ext>
            </a:extLst>
          </p:cNvPr>
          <p:cNvSpPr txBox="1"/>
          <p:nvPr/>
        </p:nvSpPr>
        <p:spPr>
          <a:xfrm>
            <a:off x="1114811" y="2695961"/>
            <a:ext cx="8550875" cy="322299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①2.5%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レギュニールを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2000mL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注液後、すぐに透析液サンプル採取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【C</a:t>
            </a:r>
            <a:r>
              <a:rPr lang="en-US" altLang="ja-JP" sz="2800" baseline="-25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(0)】</a:t>
            </a:r>
          </a:p>
          <a:p>
            <a:pPr>
              <a:lnSpc>
                <a:spcPct val="150000"/>
              </a:lnSpc>
            </a:pP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時間後、透析液サンプル採取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【C</a:t>
            </a:r>
            <a:r>
              <a:rPr lang="en-US" altLang="ja-JP" sz="2800" baseline="-25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(120)】</a:t>
            </a:r>
          </a:p>
          <a:p>
            <a:pPr>
              <a:lnSpc>
                <a:spcPct val="150000"/>
              </a:lnSpc>
            </a:pP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　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     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血液サンプル採取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【C</a:t>
            </a:r>
            <a:r>
              <a:rPr kumimoji="1" lang="en-US" altLang="ja-JP" sz="2800" baseline="-25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B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4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時間後、透析液サンプル採取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【C</a:t>
            </a:r>
            <a:r>
              <a:rPr lang="en-US" altLang="ja-JP" sz="2800" baseline="-25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(240)】</a:t>
            </a:r>
            <a:endParaRPr kumimoji="1" lang="ja-JP" altLang="en-US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E7A3DBD-8147-C94D-E359-341612767CA8}"/>
              </a:ext>
            </a:extLst>
          </p:cNvPr>
          <p:cNvGrpSpPr/>
          <p:nvPr/>
        </p:nvGrpSpPr>
        <p:grpSpPr>
          <a:xfrm>
            <a:off x="7500551" y="1581665"/>
            <a:ext cx="2829698" cy="951470"/>
            <a:chOff x="7500551" y="1581665"/>
            <a:chExt cx="2829698" cy="951470"/>
          </a:xfrm>
        </p:grpSpPr>
        <p:sp>
          <p:nvSpPr>
            <p:cNvPr id="8" name="円形吹き出し 7">
              <a:extLst>
                <a:ext uri="{FF2B5EF4-FFF2-40B4-BE49-F238E27FC236}">
                  <a16:creationId xmlns:a16="http://schemas.microsoft.com/office/drawing/2014/main" id="{1B09F210-2858-3603-9FF0-3A12E916C928}"/>
                </a:ext>
              </a:extLst>
            </p:cNvPr>
            <p:cNvSpPr/>
            <p:nvPr/>
          </p:nvSpPr>
          <p:spPr>
            <a:xfrm>
              <a:off x="7500551" y="1581665"/>
              <a:ext cx="2829698" cy="951470"/>
            </a:xfrm>
            <a:prstGeom prst="wedgeEllipseCallout">
              <a:avLst/>
            </a:prstGeom>
            <a:solidFill>
              <a:schemeClr val="accent1">
                <a:alpha val="19331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788EE57-E9DC-C7BB-9D21-F18A72C0633A}"/>
                </a:ext>
              </a:extLst>
            </p:cNvPr>
            <p:cNvSpPr txBox="1"/>
            <p:nvPr/>
          </p:nvSpPr>
          <p:spPr>
            <a:xfrm>
              <a:off x="7735330" y="1841157"/>
              <a:ext cx="2310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/>
                <a:t>項目：</a:t>
              </a:r>
              <a:r>
                <a:rPr kumimoji="1" lang="en-US" altLang="ja-JP" sz="2400" b="1" dirty="0">
                  <a:solidFill>
                    <a:srgbClr val="FF0000"/>
                  </a:solidFill>
                </a:rPr>
                <a:t>Cr</a:t>
              </a:r>
              <a:r>
                <a:rPr kumimoji="1" lang="ja-JP" altLang="en-US" sz="2400"/>
                <a:t>、</a:t>
              </a:r>
              <a:r>
                <a:rPr kumimoji="1" lang="en-US" altLang="ja-JP" sz="2400" b="1" dirty="0">
                  <a:solidFill>
                    <a:srgbClr val="FF0000"/>
                  </a:solidFill>
                </a:rPr>
                <a:t>Glu</a:t>
              </a:r>
              <a:endParaRPr kumimoji="1" lang="ja-JP" altLang="en-US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730320-D8C0-2BF2-CC37-B4C9EC4D6149}"/>
              </a:ext>
            </a:extLst>
          </p:cNvPr>
          <p:cNvSpPr txBox="1"/>
          <p:nvPr/>
        </p:nvSpPr>
        <p:spPr>
          <a:xfrm>
            <a:off x="7129848" y="6123543"/>
            <a:ext cx="410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→データが揃えば、あとは自動計算</a:t>
            </a:r>
            <a:r>
              <a:rPr kumimoji="1" lang="en-US" altLang="ja-JP" dirty="0"/>
              <a:t>…</a:t>
            </a:r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9B93D2-A7F8-D2C9-71E4-A47F126E07EB}"/>
              </a:ext>
            </a:extLst>
          </p:cNvPr>
          <p:cNvGrpSpPr/>
          <p:nvPr/>
        </p:nvGrpSpPr>
        <p:grpSpPr>
          <a:xfrm>
            <a:off x="9508524" y="4594046"/>
            <a:ext cx="2596978" cy="951470"/>
            <a:chOff x="7500551" y="1581665"/>
            <a:chExt cx="2829698" cy="951470"/>
          </a:xfrm>
        </p:grpSpPr>
        <p:sp>
          <p:nvSpPr>
            <p:cNvPr id="14" name="円形吹き出し 13">
              <a:extLst>
                <a:ext uri="{FF2B5EF4-FFF2-40B4-BE49-F238E27FC236}">
                  <a16:creationId xmlns:a16="http://schemas.microsoft.com/office/drawing/2014/main" id="{3DAD1ECF-B9FC-6873-642A-766449F37B62}"/>
                </a:ext>
              </a:extLst>
            </p:cNvPr>
            <p:cNvSpPr/>
            <p:nvPr/>
          </p:nvSpPr>
          <p:spPr>
            <a:xfrm>
              <a:off x="7500551" y="1581665"/>
              <a:ext cx="2829698" cy="951470"/>
            </a:xfrm>
            <a:prstGeom prst="wedgeEllipseCallout">
              <a:avLst>
                <a:gd name="adj1" fmla="val -77930"/>
                <a:gd name="adj2" fmla="val 56006"/>
              </a:avLst>
            </a:prstGeom>
            <a:solidFill>
              <a:schemeClr val="accent1">
                <a:alpha val="19331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A5C2582-E601-842A-8EA0-DF65D458B8CC}"/>
                </a:ext>
              </a:extLst>
            </p:cNvPr>
            <p:cNvSpPr txBox="1"/>
            <p:nvPr/>
          </p:nvSpPr>
          <p:spPr>
            <a:xfrm>
              <a:off x="7735330" y="1841157"/>
              <a:ext cx="2310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>
                  <a:solidFill>
                    <a:srgbClr val="FF0000"/>
                  </a:solidFill>
                </a:rPr>
                <a:t>排液量</a:t>
              </a:r>
              <a:r>
                <a:rPr lang="ja-JP" altLang="en-US" sz="2400" b="1"/>
                <a:t>も記録</a:t>
              </a:r>
              <a:endParaRPr kumimoji="1" lang="ja-JP" alt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38573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402028-45C5-10C9-DB07-0FB4B682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 Kt/V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028B79-B0B9-903D-B834-58526622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857" y="4071919"/>
            <a:ext cx="7471198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総</a:t>
            </a:r>
            <a:r>
              <a:rPr kumimoji="1"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Kt/V = </a:t>
            </a: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残腎機能</a:t>
            </a:r>
            <a:r>
              <a:rPr kumimoji="1"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Kt/V </a:t>
            </a: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＋</a:t>
            </a:r>
            <a:r>
              <a:rPr kumimoji="1"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</a:t>
            </a:r>
            <a:r>
              <a:rPr kumimoji="1"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Kt/V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 algn="ctr">
              <a:buNone/>
            </a:pPr>
            <a:r>
              <a:rPr kumimoji="1" lang="ja-JP" altLang="en-US" sz="44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総</a:t>
            </a:r>
            <a:r>
              <a:rPr kumimoji="1" lang="en-US" altLang="ja-JP" sz="44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Kt/V ≧ </a:t>
            </a:r>
            <a:r>
              <a:rPr kumimoji="1" lang="en-US" altLang="ja-JP" sz="4400" u="sng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1.7</a:t>
            </a: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が目標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46710A6-8605-C218-9AFE-A345BA5162C8}"/>
              </a:ext>
            </a:extLst>
          </p:cNvPr>
          <p:cNvSpPr txBox="1">
            <a:spLocks/>
          </p:cNvSpPr>
          <p:nvPr/>
        </p:nvSpPr>
        <p:spPr>
          <a:xfrm>
            <a:off x="3988904" y="937592"/>
            <a:ext cx="6824870" cy="443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尿素クリアランス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K × 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治療時間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t / 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総体液量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V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F2E368-DEC5-69B0-885D-D9B84A80A1BB}"/>
              </a:ext>
            </a:extLst>
          </p:cNvPr>
          <p:cNvSpPr txBox="1"/>
          <p:nvPr/>
        </p:nvSpPr>
        <p:spPr>
          <a:xfrm>
            <a:off x="2673910" y="2232083"/>
            <a:ext cx="5635487" cy="110799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溶質除去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の指標</a:t>
            </a:r>
          </a:p>
        </p:txBody>
      </p:sp>
    </p:spTree>
    <p:extLst>
      <p:ext uri="{BB962C8B-B14F-4D97-AF65-F5344CB8AC3E}">
        <p14:creationId xmlns:p14="http://schemas.microsoft.com/office/powerpoint/2010/main" val="228727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95496E-64C3-E463-71BE-D0ED29A8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★透析の有効性の評価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B69F83-A420-6CA5-BB8B-4FD13D0D7C4B}"/>
              </a:ext>
            </a:extLst>
          </p:cNvPr>
          <p:cNvSpPr txBox="1"/>
          <p:nvPr/>
        </p:nvSpPr>
        <p:spPr>
          <a:xfrm>
            <a:off x="1711236" y="2476679"/>
            <a:ext cx="2560320" cy="7694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溶質除去</a:t>
            </a:r>
            <a:endParaRPr kumimoji="1" lang="ja-JP" altLang="en-US" sz="4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F0D4DF-A738-1A2C-8CC9-9ACFFF34C3C1}"/>
              </a:ext>
            </a:extLst>
          </p:cNvPr>
          <p:cNvSpPr txBox="1"/>
          <p:nvPr/>
        </p:nvSpPr>
        <p:spPr>
          <a:xfrm>
            <a:off x="6788333" y="2476678"/>
            <a:ext cx="2560320" cy="769441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除水</a:t>
            </a:r>
          </a:p>
        </p:txBody>
      </p:sp>
      <p:sp>
        <p:nvSpPr>
          <p:cNvPr id="7" name="円形吹き出し 6">
            <a:extLst>
              <a:ext uri="{FF2B5EF4-FFF2-40B4-BE49-F238E27FC236}">
                <a16:creationId xmlns:a16="http://schemas.microsoft.com/office/drawing/2014/main" id="{49A659A7-C85E-1439-3D4B-077F2028ED65}"/>
              </a:ext>
            </a:extLst>
          </p:cNvPr>
          <p:cNvSpPr/>
          <p:nvPr/>
        </p:nvSpPr>
        <p:spPr>
          <a:xfrm>
            <a:off x="1325881" y="3820886"/>
            <a:ext cx="3331030" cy="1430383"/>
          </a:xfrm>
          <a:prstGeom prst="wedgeEllipseCallout">
            <a:avLst>
              <a:gd name="adj1" fmla="val -49"/>
              <a:gd name="adj2" fmla="val -7996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Kt/V</a:t>
            </a:r>
            <a:endParaRPr kumimoji="1" lang="ja-JP" altLang="en-US" sz="440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円形吹き出し 7">
            <a:extLst>
              <a:ext uri="{FF2B5EF4-FFF2-40B4-BE49-F238E27FC236}">
                <a16:creationId xmlns:a16="http://schemas.microsoft.com/office/drawing/2014/main" id="{01E5A78F-F800-69C2-86DA-1BB3804961D0}"/>
              </a:ext>
            </a:extLst>
          </p:cNvPr>
          <p:cNvSpPr/>
          <p:nvPr/>
        </p:nvSpPr>
        <p:spPr>
          <a:xfrm>
            <a:off x="6402978" y="3820885"/>
            <a:ext cx="3331030" cy="1430383"/>
          </a:xfrm>
          <a:prstGeom prst="wedgeEllipseCallout">
            <a:avLst>
              <a:gd name="adj1" fmla="val -49"/>
              <a:gd name="adj2" fmla="val -7996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DW</a:t>
            </a:r>
            <a:endParaRPr kumimoji="1" lang="ja-JP" altLang="en-US" sz="440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7DD709-1F98-B9E2-D777-CD936276E20F}"/>
              </a:ext>
            </a:extLst>
          </p:cNvPr>
          <p:cNvSpPr txBox="1"/>
          <p:nvPr/>
        </p:nvSpPr>
        <p:spPr>
          <a:xfrm>
            <a:off x="2991396" y="5826034"/>
            <a:ext cx="6191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両方めっちゃ大切なので忘れずに！</a:t>
            </a:r>
          </a:p>
        </p:txBody>
      </p:sp>
    </p:spTree>
    <p:extLst>
      <p:ext uri="{BB962C8B-B14F-4D97-AF65-F5344CB8AC3E}">
        <p14:creationId xmlns:p14="http://schemas.microsoft.com/office/powerpoint/2010/main" val="2125534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04E6-C3B3-FFF0-FF46-64439E19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0D821306-9EA4-5903-66C6-FCFBB0C3171F}"/>
              </a:ext>
            </a:extLst>
          </p:cNvPr>
          <p:cNvSpPr/>
          <p:nvPr/>
        </p:nvSpPr>
        <p:spPr>
          <a:xfrm>
            <a:off x="807393" y="752708"/>
            <a:ext cx="466664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EA041F43-CD8D-6C13-2562-558692FB7917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ED0D26D2-FC84-15DD-2C5E-7D0AB171B24B}"/>
              </a:ext>
            </a:extLst>
          </p:cNvPr>
          <p:cNvSpPr/>
          <p:nvPr/>
        </p:nvSpPr>
        <p:spPr>
          <a:xfrm>
            <a:off x="807393" y="5093978"/>
            <a:ext cx="5033088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69B5DB3B-926A-ED93-6B24-758495CA6A94}"/>
              </a:ext>
            </a:extLst>
          </p:cNvPr>
          <p:cNvSpPr/>
          <p:nvPr/>
        </p:nvSpPr>
        <p:spPr>
          <a:xfrm>
            <a:off x="796661" y="3646888"/>
            <a:ext cx="529933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958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04E6-C3B3-FFF0-FF46-64439E19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ED0D26D2-FC84-15DD-2C5E-7D0AB171B24B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14BC65D8-A0BC-1075-D27D-25469170DBE8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7B24A6E5-5E67-3498-B8DB-F9E0DF42726A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713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51AA1-9EB2-203F-0A43-60EAF9E5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19EC75AA-F326-456B-DAEE-1A6AD4C5FE8D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6D72EA66-BD30-7781-97A5-4E2461E1C6B2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2815BEE4-1FE5-CB0D-5130-ACB060BFB839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AA827F96-79B0-D969-6C0E-A0DD238C831E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5346B6AC-C361-F563-BF2C-519EB08D43C2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9F621662-6E85-694D-C5AF-3AAD211E2D9F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3DF52B6B-DCC2-A058-06EE-6AF0391B3C30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93E86127-6B80-E5F3-B8AE-7679BC45D839}"/>
              </a:ext>
            </a:extLst>
          </p:cNvPr>
          <p:cNvSpPr/>
          <p:nvPr/>
        </p:nvSpPr>
        <p:spPr>
          <a:xfrm>
            <a:off x="6095998" y="4146230"/>
            <a:ext cx="3635831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C97DC723-0E99-155A-16FE-E0F9C42024E4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3198610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8331C-F741-B0AE-677C-C629BCCF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2A2FC976-7E6D-973A-0627-95583C4C2BA5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95D89318-8CF5-6B80-464C-F7C98B18DFEE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729F19AD-5F4F-AE89-7F2C-48F7AA141E33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7F93AA6F-4BBF-8461-0392-C1CD50F7004A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8929B578-62B2-B950-CED4-A77EA963BBDD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EBF4838A-5FA7-4C8A-68AF-924832EAE6F3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709D63BB-8F1A-301D-43D4-2662F104427A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C4C61466-48BE-A601-CF90-D5E4C7BE361D}"/>
              </a:ext>
            </a:extLst>
          </p:cNvPr>
          <p:cNvSpPr/>
          <p:nvPr/>
        </p:nvSpPr>
        <p:spPr>
          <a:xfrm>
            <a:off x="6095998" y="4146230"/>
            <a:ext cx="3675019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607E33B1-B07E-13E9-7F03-426F44507D55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3720222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4B6C1F-35A0-3913-E958-DE5FF1867F1D}"/>
              </a:ext>
            </a:extLst>
          </p:cNvPr>
          <p:cNvSpPr txBox="1"/>
          <p:nvPr/>
        </p:nvSpPr>
        <p:spPr>
          <a:xfrm>
            <a:off x="1199762" y="4028753"/>
            <a:ext cx="6655839" cy="1200329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・腹部、側腹部、背部、陰部に多い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・カテーテル損傷や解剖学的異常を伴うこともある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33FE9C-DF72-4B89-96EC-DD6A882E2E06}"/>
              </a:ext>
            </a:extLst>
          </p:cNvPr>
          <p:cNvSpPr txBox="1"/>
          <p:nvPr/>
        </p:nvSpPr>
        <p:spPr>
          <a:xfrm>
            <a:off x="1199762" y="2259556"/>
            <a:ext cx="5885129" cy="1200329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・術創や出口部からのリーク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・術後早期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(30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日以内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)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にみられる事が多い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A08326-DFD7-0EEE-66E6-EC72FDA2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3BA023-2BB5-2106-8937-0D82CA12EEC3}"/>
              </a:ext>
            </a:extLst>
          </p:cNvPr>
          <p:cNvSpPr txBox="1"/>
          <p:nvPr/>
        </p:nvSpPr>
        <p:spPr>
          <a:xfrm>
            <a:off x="617362" y="1997946"/>
            <a:ext cx="2609164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体外へのリーク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C934BF-F0A7-B488-38BF-86D13069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452" y="104185"/>
            <a:ext cx="4562668" cy="21553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3B2C5B-636C-5E85-FE8A-74E415CD2290}"/>
              </a:ext>
            </a:extLst>
          </p:cNvPr>
          <p:cNvSpPr txBox="1"/>
          <p:nvPr/>
        </p:nvSpPr>
        <p:spPr>
          <a:xfrm>
            <a:off x="617362" y="3767143"/>
            <a:ext cx="2609164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皮下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へのリーク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B193AE-5EA1-7D0F-0B8E-A4DA7AFEBA57}"/>
              </a:ext>
            </a:extLst>
          </p:cNvPr>
          <p:cNvSpPr txBox="1"/>
          <p:nvPr/>
        </p:nvSpPr>
        <p:spPr>
          <a:xfrm>
            <a:off x="7374450" y="3013242"/>
            <a:ext cx="361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診断：</a:t>
            </a:r>
            <a:r>
              <a:rPr kumimoji="1" lang="ja-JP" altLang="en-US" sz="2800" b="1">
                <a:solidFill>
                  <a:srgbClr val="FF0000"/>
                </a:solidFill>
              </a:rPr>
              <a:t>尿試験紙</a:t>
            </a:r>
            <a:r>
              <a:rPr kumimoji="1" lang="ja-JP" altLang="en-US" sz="2400"/>
              <a:t>で糖</a:t>
            </a:r>
            <a:r>
              <a:rPr kumimoji="1" lang="en-US" altLang="ja-JP" sz="2400" dirty="0"/>
              <a:t>(+)</a:t>
            </a:r>
            <a:endParaRPr kumimoji="1" lang="ja-JP" altLang="en-US" sz="2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A469C8-2A7D-1422-60FB-19E17972DEDD}"/>
              </a:ext>
            </a:extLst>
          </p:cNvPr>
          <p:cNvSpPr txBox="1"/>
          <p:nvPr/>
        </p:nvSpPr>
        <p:spPr>
          <a:xfrm>
            <a:off x="8003801" y="4813583"/>
            <a:ext cx="400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診断：</a:t>
            </a:r>
            <a:r>
              <a:rPr lang="ja-JP" altLang="en-US" sz="2400"/>
              <a:t>腹部</a:t>
            </a:r>
            <a:r>
              <a:rPr lang="en-US" altLang="ja-JP" sz="2400" dirty="0"/>
              <a:t>CT</a:t>
            </a:r>
            <a:r>
              <a:rPr lang="ja-JP" altLang="en-US" sz="2400"/>
              <a:t>、</a:t>
            </a:r>
            <a:r>
              <a:rPr lang="en-US" altLang="ja-JP" sz="2400" dirty="0"/>
              <a:t>MRI</a:t>
            </a:r>
          </a:p>
          <a:p>
            <a:r>
              <a:rPr kumimoji="1" lang="ja-JP" altLang="en-US" sz="2400"/>
              <a:t>　　　</a:t>
            </a:r>
            <a:r>
              <a:rPr lang="ja-JP" altLang="en-US" sz="2400"/>
              <a:t>腹腔シンチグラフィ</a:t>
            </a:r>
            <a:endParaRPr kumimoji="1" lang="ja-JP" altLang="en-US" sz="24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2512C1-E964-E259-774B-FFC72ED1483E}"/>
              </a:ext>
            </a:extLst>
          </p:cNvPr>
          <p:cNvSpPr txBox="1"/>
          <p:nvPr/>
        </p:nvSpPr>
        <p:spPr>
          <a:xfrm>
            <a:off x="2586446" y="5293794"/>
            <a:ext cx="526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陰部や腹壁へのリークはより大量になりやすい！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E6FE52-816F-669C-6068-E0512801DDF1}"/>
              </a:ext>
            </a:extLst>
          </p:cNvPr>
          <p:cNvSpPr txBox="1"/>
          <p:nvPr/>
        </p:nvSpPr>
        <p:spPr>
          <a:xfrm>
            <a:off x="617362" y="5867753"/>
            <a:ext cx="2609164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横隔膜交通症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5" name="左大かっこ 14">
            <a:extLst>
              <a:ext uri="{FF2B5EF4-FFF2-40B4-BE49-F238E27FC236}">
                <a16:creationId xmlns:a16="http://schemas.microsoft.com/office/drawing/2014/main" id="{0564BF7E-0B16-C58D-2ADE-2D32FC8DBC11}"/>
              </a:ext>
            </a:extLst>
          </p:cNvPr>
          <p:cNvSpPr/>
          <p:nvPr/>
        </p:nvSpPr>
        <p:spPr>
          <a:xfrm>
            <a:off x="313509" y="1690688"/>
            <a:ext cx="235132" cy="4892992"/>
          </a:xfrm>
          <a:prstGeom prst="leftBracket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4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4" grpId="0" animBg="1"/>
      <p:bldP spid="8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49F1-0D3B-472F-A025-E93302E30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0BB89A-B3DD-8249-EB30-3F33EE08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2A7FB8-949A-A9ED-BCDD-B7F974244F63}"/>
              </a:ext>
            </a:extLst>
          </p:cNvPr>
          <p:cNvSpPr txBox="1"/>
          <p:nvPr/>
        </p:nvSpPr>
        <p:spPr>
          <a:xfrm>
            <a:off x="544286" y="1782920"/>
            <a:ext cx="175042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注意点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98C075-3441-ADF4-D9B2-6AD024E95A0A}"/>
              </a:ext>
            </a:extLst>
          </p:cNvPr>
          <p:cNvSpPr txBox="1"/>
          <p:nvPr/>
        </p:nvSpPr>
        <p:spPr>
          <a:xfrm>
            <a:off x="2582091" y="1782920"/>
            <a:ext cx="5107577" cy="6463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リークは感染症のリスク！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F30444-E7C4-84D3-F690-E95B741A33E4}"/>
              </a:ext>
            </a:extLst>
          </p:cNvPr>
          <p:cNvSpPr txBox="1"/>
          <p:nvPr/>
        </p:nvSpPr>
        <p:spPr>
          <a:xfrm>
            <a:off x="3104607" y="2429251"/>
            <a:ext cx="6714308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出口部やカテーテル感染、腹膜炎の有無を評価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必要に応じて抗菌薬投与も検討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433FAF-268D-138F-24AB-8630D6737BC4}"/>
              </a:ext>
            </a:extLst>
          </p:cNvPr>
          <p:cNvSpPr txBox="1"/>
          <p:nvPr/>
        </p:nvSpPr>
        <p:spPr>
          <a:xfrm>
            <a:off x="544286" y="3866182"/>
            <a:ext cx="1750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対策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7FBD0AB-D8AC-7295-EA5B-545F5E02C479}"/>
              </a:ext>
            </a:extLst>
          </p:cNvPr>
          <p:cNvSpPr txBox="1"/>
          <p:nvPr/>
        </p:nvSpPr>
        <p:spPr>
          <a:xfrm>
            <a:off x="2582091" y="4512025"/>
            <a:ext cx="9261566" cy="222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4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仰臥位で腹膜透析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を行い、仰臥位でない時は腹腔を空にする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術後早期の場合は</a:t>
            </a:r>
            <a:r>
              <a:rPr kumimoji="1" lang="ja-JP" altLang="en-US" sz="24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３週間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程度、腹膜透析導入を延期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必要に応じて、血液透析を併用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リークを繰り返す症例や、カテーテル損傷を疑う症例では外科的対応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0C7E388-7D82-A81F-7E6C-711B82B90103}"/>
              </a:ext>
            </a:extLst>
          </p:cNvPr>
          <p:cNvCxnSpPr/>
          <p:nvPr/>
        </p:nvCxnSpPr>
        <p:spPr>
          <a:xfrm>
            <a:off x="256903" y="3663972"/>
            <a:ext cx="116781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8D5B4A-F9CD-8DF1-6232-336CC6E4C3FB}"/>
              </a:ext>
            </a:extLst>
          </p:cNvPr>
          <p:cNvSpPr txBox="1"/>
          <p:nvPr/>
        </p:nvSpPr>
        <p:spPr>
          <a:xfrm>
            <a:off x="2582091" y="3866182"/>
            <a:ext cx="6818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u="sng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まずは１週間透析止め！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その後・・・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90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/>
      <p:bldP spid="13" grpId="0" animBg="1"/>
      <p:bldP spid="14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CAFED2-C2D3-317E-45B2-A1039670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C3EFBF-B71B-647A-C56F-B9C1333D5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3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>
              <a:buNone/>
            </a:pPr>
            <a:endParaRPr kumimoji="1" lang="en-US" altLang="ja-JP" sz="3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受診頻度は　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80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原則　</a:t>
            </a:r>
            <a:r>
              <a:rPr lang="ja-JP" altLang="en-US" sz="8000" b="1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月</a:t>
            </a:r>
            <a:r>
              <a:rPr lang="en-US" altLang="ja-JP" sz="8000" b="1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</a:t>
            </a:r>
            <a:r>
              <a:rPr lang="ja-JP" altLang="en-US" sz="8000" b="1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回</a:t>
            </a:r>
            <a:endParaRPr kumimoji="1" lang="ja-JP" altLang="en-US" sz="3600" b="1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8438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270-338B-F577-ECE3-FC49E1B96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5D29E3-67F2-9983-C6A8-5DAAADA0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陰部へのリーク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B6AF4A4-1A6A-F826-7363-067F0DE871A0}"/>
              </a:ext>
            </a:extLst>
          </p:cNvPr>
          <p:cNvSpPr txBox="1"/>
          <p:nvPr/>
        </p:nvSpPr>
        <p:spPr>
          <a:xfrm>
            <a:off x="1240970" y="1959429"/>
            <a:ext cx="10112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腹膜鞘状突起の開存（解剖学的異常）に伴い、陰部に広範なリークをきたす事がある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→リークの量が多いため、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32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PD</a:t>
            </a:r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初期に陰嚢や陰唇の広範な浮腫をきたす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→外科的治療を要する</a:t>
            </a:r>
            <a:endParaRPr lang="en-US" altLang="ja-JP" sz="32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pic>
        <p:nvPicPr>
          <p:cNvPr id="5" name="図 4" descr="テキスト, ホワイトボード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EB99D5E-C91F-3C43-E4A7-CF550139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90" y="4677118"/>
            <a:ext cx="5190309" cy="21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A98F72-DFFC-73F8-DE47-DE66F59A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5" y="454821"/>
            <a:ext cx="6002110" cy="1495425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kumimoji="1"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横隔膜交通症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C65518-0245-DD50-F15F-9AF4B5914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65" y="2120861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横隔膜の小孔を通じて、透析液が胸腔内に貯留</a:t>
            </a:r>
            <a:endParaRPr kumimoji="1"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発症率</a:t>
            </a:r>
            <a:r>
              <a:rPr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1.2%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、</a:t>
            </a:r>
            <a:r>
              <a:rPr lang="en-US" altLang="ja-JP" sz="3600" dirty="0">
                <a:solidFill>
                  <a:srgbClr val="FF0000"/>
                </a:solidFill>
                <a:latin typeface="HGSGothicE" panose="020B0900000000000000" pitchFamily="34" charset="-128"/>
                <a:ea typeface="HGSGothicE" panose="020B0900000000000000" pitchFamily="34" charset="-128"/>
              </a:rPr>
              <a:t>8</a:t>
            </a:r>
            <a:r>
              <a:rPr lang="ja-JP" altLang="en-US" sz="3600">
                <a:solidFill>
                  <a:srgbClr val="FF0000"/>
                </a:solidFill>
                <a:latin typeface="HGSGothicE" panose="020B0900000000000000" pitchFamily="34" charset="-128"/>
                <a:ea typeface="HGSGothicE" panose="020B0900000000000000" pitchFamily="34" charset="-128"/>
              </a:rPr>
              <a:t>割が右側</a:t>
            </a:r>
            <a:r>
              <a:rPr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に貯留</a:t>
            </a: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endParaRPr lang="en-US" altLang="ja-JP" dirty="0">
              <a:latin typeface="HGSGothicE" panose="020B0900000000000000" pitchFamily="34" charset="-128"/>
              <a:ea typeface="HGSGothicE" panose="020B0900000000000000" pitchFamily="34" charset="-128"/>
            </a:endParaRPr>
          </a:p>
          <a:p>
            <a:pPr marL="0" indent="0">
              <a:buNone/>
            </a:pPr>
            <a:r>
              <a:rPr kumimoji="1" lang="ja-JP" altLang="en-US">
                <a:latin typeface="HGSGothicE" panose="020B0900000000000000" pitchFamily="34" charset="-128"/>
                <a:ea typeface="HGSGothicE" panose="020B0900000000000000" pitchFamily="34" charset="-128"/>
              </a:rPr>
              <a:t>外科的に穴を塞ぐ手術をすることもあるが、再発率</a:t>
            </a:r>
            <a:r>
              <a:rPr kumimoji="1" lang="en-US" altLang="ja-JP" dirty="0">
                <a:latin typeface="HGSGothicE" panose="020B0900000000000000" pitchFamily="34" charset="-128"/>
                <a:ea typeface="HGSGothicE" panose="020B0900000000000000" pitchFamily="34" charset="-128"/>
              </a:rPr>
              <a:t>50%</a:t>
            </a:r>
            <a:endParaRPr kumimoji="1" lang="ja-JP" altLang="en-US">
              <a:latin typeface="HGSGothicE" panose="020B0900000000000000" pitchFamily="34" charset="-128"/>
              <a:ea typeface="HGSGothicE" panose="020B09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CD7DBA-4B77-6FCC-6F00-151AA911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450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5703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8ADB-8F77-77B1-7E80-40C3D6FD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9FA07980-1B55-F1A7-14C3-38FF8AAD1EB1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23B14B7E-FE6E-3D05-FC08-0970FA24BD2E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E5FF2187-7575-0DDC-A7C7-277B445A2095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0033E82F-AB9C-4C97-3AC8-1C9BD75A0D64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45049C9E-E5FD-F763-C1FF-F47D619AA9B3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8477E0FC-D538-73E1-3E4E-B2E28A404680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27F3FF2D-778F-8F23-EC8E-371BEC44B307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2CAA864F-CE78-A018-EC83-A38F0050918C}"/>
              </a:ext>
            </a:extLst>
          </p:cNvPr>
          <p:cNvSpPr/>
          <p:nvPr/>
        </p:nvSpPr>
        <p:spPr>
          <a:xfrm>
            <a:off x="6095998" y="4146230"/>
            <a:ext cx="3648893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75BE9C05-36C1-4D05-5390-C4FE77F2522F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2887908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2F24-77A4-775E-F0B6-9BE445F35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D10DA0-1E64-8051-805E-76970DB6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3DADAE-9468-1F7F-A277-5523F0CE1DCF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原因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3347C4-6DAB-B866-3B17-BEEA279B9624}"/>
              </a:ext>
            </a:extLst>
          </p:cNvPr>
          <p:cNvSpPr txBox="1"/>
          <p:nvPr/>
        </p:nvSpPr>
        <p:spPr>
          <a:xfrm>
            <a:off x="1345474" y="2844225"/>
            <a:ext cx="1826141" cy="584775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注液不良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4AD6CD-7569-15C0-C9B2-1ACE7262AC91}"/>
              </a:ext>
            </a:extLst>
          </p:cNvPr>
          <p:cNvSpPr txBox="1"/>
          <p:nvPr/>
        </p:nvSpPr>
        <p:spPr>
          <a:xfrm>
            <a:off x="1345473" y="4825425"/>
            <a:ext cx="1826141" cy="584775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</a:t>
            </a:r>
            <a:r>
              <a:rPr kumimoji="1" lang="ja-JP" altLang="en-US" sz="32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液不良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8C686C1-27C8-0CF4-F6D7-1F9DBFAABC68}"/>
              </a:ext>
            </a:extLst>
          </p:cNvPr>
          <p:cNvSpPr txBox="1"/>
          <p:nvPr/>
        </p:nvSpPr>
        <p:spPr>
          <a:xfrm>
            <a:off x="3461656" y="2444114"/>
            <a:ext cx="8595361" cy="1384995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・接続チューブやカテーテルの機械的閉塞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　　　　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（クランプ外し忘れや折れ曲がりなど）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フィブリン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、凝血塊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66BFA54-B068-127D-B95C-56C31118B6B3}"/>
              </a:ext>
            </a:extLst>
          </p:cNvPr>
          <p:cNvSpPr txBox="1"/>
          <p:nvPr/>
        </p:nvSpPr>
        <p:spPr>
          <a:xfrm>
            <a:off x="3461655" y="4132927"/>
            <a:ext cx="8595361" cy="2246769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・接続チューブやカテーテルの機械的閉塞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フィブリン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、凝血塊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便秘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、尿閉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カテーテル位置異常</a:t>
            </a:r>
            <a:endParaRPr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・腹腔内臓器の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巻絡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（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x : 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大網、腹膜垂、卵管采など）</a:t>
            </a:r>
          </a:p>
        </p:txBody>
      </p:sp>
    </p:spTree>
    <p:extLst>
      <p:ext uri="{BB962C8B-B14F-4D97-AF65-F5344CB8AC3E}">
        <p14:creationId xmlns:p14="http://schemas.microsoft.com/office/powerpoint/2010/main" val="4372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7A4642-B81E-2E00-2CE1-0AFFBB13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フィブリン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E370CD-13E8-7CE8-49D5-2D7F918E6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2825"/>
            <a:ext cx="10515600" cy="3438706"/>
          </a:xfrm>
        </p:spPr>
        <p:txBody>
          <a:bodyPr>
            <a:normAutofit/>
          </a:bodyPr>
          <a:lstStyle/>
          <a:p>
            <a:r>
              <a:rPr kumimoji="1"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感染症</a:t>
            </a:r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や機械的刺激によって産生される</a:t>
            </a:r>
            <a:endParaRPr kumimoji="1" lang="en-US" altLang="ja-JP" sz="3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Ex : </a:t>
            </a: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腹膜炎、留置術直後</a:t>
            </a:r>
            <a:endParaRPr lang="en-US" altLang="ja-JP" sz="3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marL="0" indent="0">
              <a:buNone/>
            </a:pPr>
            <a:endParaRPr lang="en-US" altLang="ja-JP" sz="3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トラネキサム酸</a:t>
            </a:r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内服によって産生される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D1ED5D-CBEA-5A91-A33E-3A198833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6" y="4356463"/>
            <a:ext cx="3335383" cy="25015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79E3D7-36C7-4656-EC93-2CDBD5922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04" y="0"/>
            <a:ext cx="2817495" cy="3219994"/>
          </a:xfrm>
          <a:prstGeom prst="rect">
            <a:avLst/>
          </a:prstGeom>
        </p:spPr>
      </p:pic>
      <p:sp>
        <p:nvSpPr>
          <p:cNvPr id="6" name="円形吹き出し 5">
            <a:extLst>
              <a:ext uri="{FF2B5EF4-FFF2-40B4-BE49-F238E27FC236}">
                <a16:creationId xmlns:a16="http://schemas.microsoft.com/office/drawing/2014/main" id="{F2B14D32-6F47-C2B2-CE85-FB360B3EBC50}"/>
              </a:ext>
            </a:extLst>
          </p:cNvPr>
          <p:cNvSpPr/>
          <p:nvPr/>
        </p:nvSpPr>
        <p:spPr>
          <a:xfrm>
            <a:off x="1763485" y="5068388"/>
            <a:ext cx="3958045" cy="849086"/>
          </a:xfrm>
          <a:prstGeom prst="wedgeEllipseCallout">
            <a:avLst>
              <a:gd name="adj1" fmla="val -23557"/>
              <a:gd name="adj2" fmla="val -867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市販の風邪薬も要注意！</a:t>
            </a:r>
          </a:p>
        </p:txBody>
      </p:sp>
    </p:spTree>
    <p:extLst>
      <p:ext uri="{BB962C8B-B14F-4D97-AF65-F5344CB8AC3E}">
        <p14:creationId xmlns:p14="http://schemas.microsoft.com/office/powerpoint/2010/main" val="250950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CF9A0-E554-CCD2-B04D-0D5E817E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3F1140C-9BA5-44D7-8CB3-544B2E82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328" y="1568449"/>
            <a:ext cx="3017235" cy="49244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3FA509-BEDE-D301-28FB-D1F96CC6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カテーテル位置異常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0465EB-ED7F-5FC8-2C85-C67417DF8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54" y="1568450"/>
            <a:ext cx="3017235" cy="4924425"/>
          </a:xfrm>
          <a:prstGeom prst="rect">
            <a:avLst/>
          </a:prstGeom>
        </p:spPr>
      </p:pic>
      <p:sp>
        <p:nvSpPr>
          <p:cNvPr id="5" name="ドーナツ 4">
            <a:extLst>
              <a:ext uri="{FF2B5EF4-FFF2-40B4-BE49-F238E27FC236}">
                <a16:creationId xmlns:a16="http://schemas.microsoft.com/office/drawing/2014/main" id="{1B612C54-A7E0-76F4-5E63-8127CEE22609}"/>
              </a:ext>
            </a:extLst>
          </p:cNvPr>
          <p:cNvSpPr/>
          <p:nvPr/>
        </p:nvSpPr>
        <p:spPr>
          <a:xfrm>
            <a:off x="3448787" y="5077199"/>
            <a:ext cx="425977" cy="424702"/>
          </a:xfrm>
          <a:prstGeom prst="donut">
            <a:avLst>
              <a:gd name="adj" fmla="val 32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ドーナツ 5">
            <a:extLst>
              <a:ext uri="{FF2B5EF4-FFF2-40B4-BE49-F238E27FC236}">
                <a16:creationId xmlns:a16="http://schemas.microsoft.com/office/drawing/2014/main" id="{5DEA75F9-9C76-42BC-CAB0-8A7BD74564E6}"/>
              </a:ext>
            </a:extLst>
          </p:cNvPr>
          <p:cNvSpPr/>
          <p:nvPr/>
        </p:nvSpPr>
        <p:spPr>
          <a:xfrm>
            <a:off x="9076436" y="3388267"/>
            <a:ext cx="425977" cy="424702"/>
          </a:xfrm>
          <a:prstGeom prst="donut">
            <a:avLst>
              <a:gd name="adj" fmla="val 32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81DA-5E87-EDC8-FAC7-E966E0FB8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7D4058-C1E1-6DE0-7F29-5ABC80AA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384A65-8F4E-6699-1725-259866B99B91}"/>
              </a:ext>
            </a:extLst>
          </p:cNvPr>
          <p:cNvSpPr txBox="1"/>
          <p:nvPr/>
        </p:nvSpPr>
        <p:spPr>
          <a:xfrm>
            <a:off x="838200" y="1690688"/>
            <a:ext cx="1750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対策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A91E62-2B42-D03F-264B-23493EC4677D}"/>
              </a:ext>
            </a:extLst>
          </p:cNvPr>
          <p:cNvSpPr txBox="1"/>
          <p:nvPr/>
        </p:nvSpPr>
        <p:spPr>
          <a:xfrm>
            <a:off x="1632855" y="2521059"/>
            <a:ext cx="7942219" cy="2246769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・カテーテル閉塞の解除、ミルキング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・体位を変える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・排便コントロール強化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・カテーテルのフラッシュ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生食など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50ml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シリンジで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・チューブ交換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52E3EB-C707-0E8A-9B28-2CF9F2D6A3EE}"/>
              </a:ext>
            </a:extLst>
          </p:cNvPr>
          <p:cNvSpPr txBox="1"/>
          <p:nvPr/>
        </p:nvSpPr>
        <p:spPr>
          <a:xfrm>
            <a:off x="1632855" y="4885999"/>
            <a:ext cx="7942219" cy="1815882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t-PA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注入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腹腔鏡や開腹での位置異常整復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・カテーテル交換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・大網などの巻絡臓器切除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0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98548-2A02-0515-D125-173F977E8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FF5B98C6-0A43-CED4-D777-087AFDBF87E7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04B1AC44-ED39-A599-9026-0981E7FA058D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A1B5110D-8B12-18E7-5E8B-6750365E0B6E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F7C4A4C8-83B9-180B-DDE8-796110C75906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C72013F5-976E-3BE5-16F8-13E972FAA620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7393197A-1C27-87ED-4853-31503300D0ED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9155F1BF-81D2-DC54-A52E-BE63F566280A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68F4592B-82DC-86B3-8EB0-446AE864CC7B}"/>
              </a:ext>
            </a:extLst>
          </p:cNvPr>
          <p:cNvSpPr/>
          <p:nvPr/>
        </p:nvSpPr>
        <p:spPr>
          <a:xfrm>
            <a:off x="6095998" y="4146230"/>
            <a:ext cx="3648893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94BABC21-635F-BBC4-B0D6-C9C1F2CB9FFC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419937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2449-80B0-1669-0C57-3E7029193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D55A2-5498-3D90-208E-7A1C5E17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D5F76E-ADC6-BF0A-26B4-CF1B3DA34FD0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対策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CA00E2-CFAA-4906-59BC-A27A1A0CAEDC}"/>
              </a:ext>
            </a:extLst>
          </p:cNvPr>
          <p:cNvSpPr txBox="1"/>
          <p:nvPr/>
        </p:nvSpPr>
        <p:spPr>
          <a:xfrm>
            <a:off x="1632856" y="2638120"/>
            <a:ext cx="7942219" cy="2669000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PD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中止</a:t>
            </a:r>
            <a:endParaRPr kumimoji="1"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損傷部より体に近い場所で</a:t>
            </a:r>
            <a:r>
              <a:rPr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カテーテルクランプ</a:t>
            </a:r>
            <a:endParaRPr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損傷部より体に近い場所を広範囲に消毒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en-US" altLang="ja-JP" sz="2800" dirty="0">
                <a:solidFill>
                  <a:schemeClr val="accent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wet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contamination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なら抗菌薬投与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A16EEC-332B-652C-1B1E-8B2857F73BCD}"/>
              </a:ext>
            </a:extLst>
          </p:cNvPr>
          <p:cNvSpPr txBox="1"/>
          <p:nvPr/>
        </p:nvSpPr>
        <p:spPr>
          <a:xfrm>
            <a:off x="7276011" y="5731332"/>
            <a:ext cx="347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基幹病院へ紹介</a:t>
            </a:r>
          </a:p>
        </p:txBody>
      </p:sp>
    </p:spTree>
    <p:extLst>
      <p:ext uri="{BB962C8B-B14F-4D97-AF65-F5344CB8AC3E}">
        <p14:creationId xmlns:p14="http://schemas.microsoft.com/office/powerpoint/2010/main" val="36656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4791-AD83-B909-602E-48949FF0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2CBB-4FE5-5BA0-2DF3-FF8D2B4D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801A42-21B0-D830-292B-94D1DFEAB44B}"/>
              </a:ext>
            </a:extLst>
          </p:cNvPr>
          <p:cNvSpPr txBox="1"/>
          <p:nvPr/>
        </p:nvSpPr>
        <p:spPr>
          <a:xfrm>
            <a:off x="1121228" y="1690688"/>
            <a:ext cx="9949544" cy="257666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紹介後は、カテーテル破損部位によって対応が変わる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カテーテル交換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チタニウムエクステンダー装着してチューブ交換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90C210-0382-6CD2-F876-9EAA9E70D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109" y="4709213"/>
            <a:ext cx="5554663" cy="18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CAFED2-C2D3-317E-45B2-A1039670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腹膜透析の診療報酬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894B0A-5C72-08C8-3B91-227472566328}"/>
              </a:ext>
            </a:extLst>
          </p:cNvPr>
          <p:cNvSpPr txBox="1"/>
          <p:nvPr/>
        </p:nvSpPr>
        <p:spPr>
          <a:xfrm>
            <a:off x="838200" y="1905506"/>
            <a:ext cx="10764794" cy="30469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在宅自己腹膜灌流指導管理料　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4000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点（月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回）</a:t>
            </a:r>
            <a:endParaRPr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endParaRPr kumimoji="1"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頻回指導管理加算　　　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2000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点（月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回）</a:t>
            </a:r>
            <a:r>
              <a:rPr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同月再受診で算定</a:t>
            </a:r>
            <a:endParaRPr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遠隔モニタリング加算　</a:t>
            </a:r>
            <a:r>
              <a:rPr kumimoji="1"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  115</a:t>
            </a: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点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（月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回）</a:t>
            </a:r>
            <a:r>
              <a:rPr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使用者に算定</a:t>
            </a:r>
            <a:endParaRPr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紫外線殺菌器加算　　　　</a:t>
            </a:r>
            <a:r>
              <a:rPr kumimoji="1"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360</a:t>
            </a: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点（月</a:t>
            </a:r>
            <a:r>
              <a:rPr kumimoji="1"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kumimoji="1"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回）</a:t>
            </a:r>
            <a:r>
              <a:rPr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使用者に算定</a:t>
            </a:r>
            <a:endParaRPr kumimoji="1"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　自動腹膜灌流装置加算　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2500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点（月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回）</a:t>
            </a:r>
            <a:r>
              <a:rPr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使用者に算定</a:t>
            </a:r>
            <a:endParaRPr kumimoji="1"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2D8E51-247D-B02D-E569-CC3BAEBC3A4D}"/>
              </a:ext>
            </a:extLst>
          </p:cNvPr>
          <p:cNvSpPr txBox="1"/>
          <p:nvPr/>
        </p:nvSpPr>
        <p:spPr>
          <a:xfrm>
            <a:off x="838199" y="5389734"/>
            <a:ext cx="1076479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腹膜灌流　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330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点（</a:t>
            </a:r>
            <a:r>
              <a:rPr lang="en-US" altLang="ja-JP" sz="3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</a:t>
            </a:r>
            <a:r>
              <a:rPr lang="ja-JP" altLang="en-US" sz="3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日につき）　</a:t>
            </a:r>
            <a:r>
              <a:rPr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外来でのチューブ交換や入院中に算定</a:t>
            </a:r>
            <a:endParaRPr kumimoji="1" lang="en-US" altLang="ja-JP" sz="3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160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49C8E-2D0F-8482-3F97-5C72D129C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D1B99-3B6C-85F6-FF63-D2F1E1F7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en-US" altLang="ja-JP" sz="4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dry</a:t>
            </a:r>
            <a:r>
              <a:rPr lang="en-US" altLang="ja-JP" sz="4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contamination </a:t>
            </a:r>
            <a:r>
              <a:rPr lang="ja-JP" altLang="en-US" sz="40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と</a:t>
            </a:r>
            <a:r>
              <a:rPr lang="en-US" altLang="ja-JP" sz="4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en-US" altLang="ja-JP" sz="4800" dirty="0">
                <a:solidFill>
                  <a:schemeClr val="accent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wet</a:t>
            </a:r>
            <a:r>
              <a:rPr lang="en-US" altLang="ja-JP" sz="4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contamination</a:t>
            </a:r>
            <a:endParaRPr kumimoji="1" lang="ja-JP" altLang="en-US" sz="40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FE9E1D-B1F9-B8F8-D1AF-3346282E1E06}"/>
              </a:ext>
            </a:extLst>
          </p:cNvPr>
          <p:cNvSpPr txBox="1"/>
          <p:nvPr/>
        </p:nvSpPr>
        <p:spPr>
          <a:xfrm>
            <a:off x="1121228" y="1817501"/>
            <a:ext cx="9949544" cy="32229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dry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：閉鎖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PD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システム外での汚染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ex)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閉鎖クランプの遠位での切断、など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en-US" altLang="ja-JP" sz="2800" dirty="0">
                <a:solidFill>
                  <a:schemeClr val="accent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wet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：開放システムでの汚染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ex)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汚染後に透析液を注入、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カテーテル投与セットが長時間開放状態だった、など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438F60-BEC9-D37D-FEFD-578B6CE84D1D}"/>
              </a:ext>
            </a:extLst>
          </p:cNvPr>
          <p:cNvSpPr txBox="1"/>
          <p:nvPr/>
        </p:nvSpPr>
        <p:spPr>
          <a:xfrm>
            <a:off x="4332515" y="5434148"/>
            <a:ext cx="6868885" cy="1200329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wet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contamination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では、抗菌薬の予防投与が推奨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セファゾリン単回腹腔内投与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セファゾリン単回点滴　　　　　　　など・・・</a:t>
            </a:r>
            <a:endParaRPr kumimoji="1" lang="ja-JP" altLang="en-US" sz="2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1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DB11F-A45E-AD4C-E85B-E28BDD966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5A8AA1F5-8334-C2DB-3FEB-17B95B7A90D8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53179493-3E69-C515-8186-616F47687370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791C0068-62B1-3D40-A178-E73684DC4F7B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807BE4EE-9417-48EB-7291-E4FB4A6549CA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0DCB9DB9-349D-1020-B038-CE8E4E7939FD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CB307B18-AEB5-B867-1239-A5D1D060224D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5621604D-108D-F997-F63E-BD95971782C0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99CCAF29-5EC8-F65A-CC5F-CBEB1C033ACF}"/>
              </a:ext>
            </a:extLst>
          </p:cNvPr>
          <p:cNvSpPr/>
          <p:nvPr/>
        </p:nvSpPr>
        <p:spPr>
          <a:xfrm>
            <a:off x="6095998" y="4146230"/>
            <a:ext cx="3648893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08AE37B5-003B-B5EA-CDCC-2E1B206CE2EA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1083482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71491-4B16-93F0-3B34-BA2BCB22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AADF98-B30B-1326-9F66-20BF33DF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746281-6E27-8955-57EB-BDFBB4DF4563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原因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8D2D39-7DB7-D4EA-56C2-52CC0B39EE06}"/>
              </a:ext>
            </a:extLst>
          </p:cNvPr>
          <p:cNvSpPr txBox="1"/>
          <p:nvPr/>
        </p:nvSpPr>
        <p:spPr>
          <a:xfrm>
            <a:off x="2952205" y="1851166"/>
            <a:ext cx="4924698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透析液貯留による腹圧亢進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162367-72EA-3DFE-7CE8-1A08398DF7CF}"/>
              </a:ext>
            </a:extLst>
          </p:cNvPr>
          <p:cNvSpPr txBox="1"/>
          <p:nvPr/>
        </p:nvSpPr>
        <p:spPr>
          <a:xfrm>
            <a:off x="838200" y="2947851"/>
            <a:ext cx="175042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好発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A28029-1408-4CD3-6D36-7122833BDB21}"/>
              </a:ext>
            </a:extLst>
          </p:cNvPr>
          <p:cNvSpPr txBox="1"/>
          <p:nvPr/>
        </p:nvSpPr>
        <p:spPr>
          <a:xfrm>
            <a:off x="2952205" y="2793962"/>
            <a:ext cx="5799909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臍部、鼠径部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カテーテル切開挿入部および周辺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4BEE79-0EA6-B540-C298-AB204D537BF4}"/>
              </a:ext>
            </a:extLst>
          </p:cNvPr>
          <p:cNvSpPr txBox="1"/>
          <p:nvPr/>
        </p:nvSpPr>
        <p:spPr>
          <a:xfrm>
            <a:off x="838200" y="4106091"/>
            <a:ext cx="1750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対策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098A18-ED90-1381-50F3-AD16EE9F2A66}"/>
              </a:ext>
            </a:extLst>
          </p:cNvPr>
          <p:cNvSpPr txBox="1"/>
          <p:nvPr/>
        </p:nvSpPr>
        <p:spPr>
          <a:xfrm>
            <a:off x="2952205" y="4167645"/>
            <a:ext cx="8281852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外科的処置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術直後（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2w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程度）は日中透析液の量を減らしたり、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一時的に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HD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併用する事を考慮する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2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 animBg="1"/>
      <p:bldP spid="8" grpId="0"/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46918-781E-B17A-CDA9-A0FBE5750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154D11DF-AAE8-3535-E27C-C5DB9F6B214E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17ED4F65-8CC5-B479-963C-086E10898481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5421E76C-AB93-0986-C622-2D70F06083CA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E3593EC1-3D5B-ECE6-904A-3ADEFC69F66B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BF5D2986-1549-9E81-7803-23B9E762083F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85706AE3-0007-372E-16CF-BF135D95AAAC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C095F870-BC9E-DDAF-9E2B-FE5EBA9D1BA1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68B83895-8E79-9099-BE66-7630E5019701}"/>
              </a:ext>
            </a:extLst>
          </p:cNvPr>
          <p:cNvSpPr/>
          <p:nvPr/>
        </p:nvSpPr>
        <p:spPr>
          <a:xfrm>
            <a:off x="6095999" y="4146230"/>
            <a:ext cx="3661956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8A1E64C5-7152-4490-C3AC-72DD21A235B2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2734126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B066-2365-7B2E-3C3B-1EF1BA027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8F6E6E-95C0-52EF-7CB3-A327C794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F74B6E-049E-5D35-7FA3-D92A266461E1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原因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DDF48D-3895-464D-8EC2-6C8DB24310A0}"/>
              </a:ext>
            </a:extLst>
          </p:cNvPr>
          <p:cNvSpPr txBox="1"/>
          <p:nvPr/>
        </p:nvSpPr>
        <p:spPr>
          <a:xfrm>
            <a:off x="1593668" y="2817817"/>
            <a:ext cx="4924698" cy="257666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注液・排液速度が早い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注液量が多い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透析液の温度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カテーテル位置異常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6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48376-674A-8CAF-5217-B892D17C4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8A1E70-E90A-94EB-74D4-67BC8FCB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0859DE-81A3-A46F-5C6F-4E175CC68620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対策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E0C6C5-12AD-C157-98A3-4DF64E2EAA3B}"/>
              </a:ext>
            </a:extLst>
          </p:cNvPr>
          <p:cNvSpPr txBox="1"/>
          <p:nvPr/>
        </p:nvSpPr>
        <p:spPr>
          <a:xfrm>
            <a:off x="953586" y="3640433"/>
            <a:ext cx="5799910" cy="267765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注液時の体位を変える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注液バッグの高さを低くする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排液バッグの高さを高くする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接続チューブのクランプを少ししめる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透析液の温度を体温程度に調整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腹腔内に少量の透析液を残す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BD56B9-2A60-2328-F224-94B0C85BE834}"/>
              </a:ext>
            </a:extLst>
          </p:cNvPr>
          <p:cNvSpPr txBox="1"/>
          <p:nvPr/>
        </p:nvSpPr>
        <p:spPr>
          <a:xfrm>
            <a:off x="2407918" y="2854562"/>
            <a:ext cx="17504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CAPD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BE94F3-5025-1183-E7D5-1F6A7E98D456}"/>
              </a:ext>
            </a:extLst>
          </p:cNvPr>
          <p:cNvSpPr txBox="1"/>
          <p:nvPr/>
        </p:nvSpPr>
        <p:spPr>
          <a:xfrm>
            <a:off x="8236132" y="2853999"/>
            <a:ext cx="17504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APD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D7AD7D-2471-803E-F1E5-346AAD8BD00B}"/>
              </a:ext>
            </a:extLst>
          </p:cNvPr>
          <p:cNvSpPr txBox="1"/>
          <p:nvPr/>
        </p:nvSpPr>
        <p:spPr>
          <a:xfrm>
            <a:off x="7520941" y="3749605"/>
            <a:ext cx="3180804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タイダール療法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9" name="円形吹き出し 8">
            <a:extLst>
              <a:ext uri="{FF2B5EF4-FFF2-40B4-BE49-F238E27FC236}">
                <a16:creationId xmlns:a16="http://schemas.microsoft.com/office/drawing/2014/main" id="{1AB76077-AE7C-02CC-0870-CEA271B50AE5}"/>
              </a:ext>
            </a:extLst>
          </p:cNvPr>
          <p:cNvSpPr/>
          <p:nvPr/>
        </p:nvSpPr>
        <p:spPr>
          <a:xfrm>
            <a:off x="7981406" y="4689568"/>
            <a:ext cx="3696787" cy="1332412"/>
          </a:xfrm>
          <a:prstGeom prst="wedgeEllipseCallout">
            <a:avLst>
              <a:gd name="adj1" fmla="val -31242"/>
              <a:gd name="adj2" fmla="val -6985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85〜90%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程度</a:t>
            </a:r>
            <a:endParaRPr kumimoji="1" lang="en-US" altLang="ja-JP" sz="28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r"/>
            <a:r>
              <a:rPr lang="en-US" altLang="ja-JP" sz="14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※10〜15%</a:t>
            </a:r>
            <a:r>
              <a:rPr lang="ja-JP" altLang="en-US" sz="14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透析液を残す</a:t>
            </a:r>
            <a:endParaRPr kumimoji="1" lang="ja-JP" altLang="en-US" sz="14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0AA81B6-1CD0-0A57-5B9F-E643441FEEB4}"/>
              </a:ext>
            </a:extLst>
          </p:cNvPr>
          <p:cNvSpPr txBox="1"/>
          <p:nvPr/>
        </p:nvSpPr>
        <p:spPr>
          <a:xfrm>
            <a:off x="2762793" y="1621375"/>
            <a:ext cx="3990703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便秘治療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カテーテル位置調整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4BE358B-312A-DF94-E430-66BA06D1544B}"/>
              </a:ext>
            </a:extLst>
          </p:cNvPr>
          <p:cNvCxnSpPr/>
          <p:nvPr/>
        </p:nvCxnSpPr>
        <p:spPr>
          <a:xfrm>
            <a:off x="6923314" y="2730138"/>
            <a:ext cx="0" cy="370985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2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03D6D-9366-8538-E53D-A4F44FAC4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3B8DF898-4506-314D-9EEF-8F0368F9DADB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FC4BE0EF-02B2-B61C-91C5-E4935C5442CF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2A0E7A59-0F7B-A42B-41BF-7D612DAB301E}"/>
              </a:ext>
            </a:extLst>
          </p:cNvPr>
          <p:cNvSpPr/>
          <p:nvPr/>
        </p:nvSpPr>
        <p:spPr>
          <a:xfrm>
            <a:off x="1113596" y="4575967"/>
            <a:ext cx="3945421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0DDA248B-8F64-11FE-9F03-1F729FF94C3B}"/>
              </a:ext>
            </a:extLst>
          </p:cNvPr>
          <p:cNvSpPr/>
          <p:nvPr/>
        </p:nvSpPr>
        <p:spPr>
          <a:xfrm>
            <a:off x="6096001" y="1066802"/>
            <a:ext cx="2978425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リーク（漏れ）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D5C1A5A7-1193-8E36-D5AB-986B184EB801}"/>
              </a:ext>
            </a:extLst>
          </p:cNvPr>
          <p:cNvSpPr/>
          <p:nvPr/>
        </p:nvSpPr>
        <p:spPr>
          <a:xfrm>
            <a:off x="6095999" y="1840398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カテーテル閉塞</a:t>
            </a: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0C0AC568-DC78-F1BF-EBE5-0284EA72B7AE}"/>
              </a:ext>
            </a:extLst>
          </p:cNvPr>
          <p:cNvSpPr/>
          <p:nvPr/>
        </p:nvSpPr>
        <p:spPr>
          <a:xfrm>
            <a:off x="6095999" y="2609002"/>
            <a:ext cx="333623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カテーテル破損</a:t>
            </a: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402D65FA-5620-1A67-8992-60F89E424F04}"/>
              </a:ext>
            </a:extLst>
          </p:cNvPr>
          <p:cNvSpPr/>
          <p:nvPr/>
        </p:nvSpPr>
        <p:spPr>
          <a:xfrm>
            <a:off x="6095999" y="3377616"/>
            <a:ext cx="2441714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ヘルニア</a:t>
            </a:r>
            <a:endParaRPr kumimoji="1" lang="ja-JP" altLang="en-US" sz="28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FB7CB3F9-2011-46AF-B2B0-5733FEE5F8D0}"/>
              </a:ext>
            </a:extLst>
          </p:cNvPr>
          <p:cNvSpPr/>
          <p:nvPr/>
        </p:nvSpPr>
        <p:spPr>
          <a:xfrm>
            <a:off x="6095999" y="4146230"/>
            <a:ext cx="3661956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注排液時の腹痛</a:t>
            </a:r>
          </a:p>
        </p:txBody>
      </p:sp>
      <p:sp>
        <p:nvSpPr>
          <p:cNvPr id="14" name="ホームベース 13">
            <a:extLst>
              <a:ext uri="{FF2B5EF4-FFF2-40B4-BE49-F238E27FC236}">
                <a16:creationId xmlns:a16="http://schemas.microsoft.com/office/drawing/2014/main" id="{94336855-B6C3-7181-5F44-43E3207AB82A}"/>
              </a:ext>
            </a:extLst>
          </p:cNvPr>
          <p:cNvSpPr/>
          <p:nvPr/>
        </p:nvSpPr>
        <p:spPr>
          <a:xfrm>
            <a:off x="6095998" y="4914834"/>
            <a:ext cx="4230760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</a:p>
        </p:txBody>
      </p:sp>
    </p:spTree>
    <p:extLst>
      <p:ext uri="{BB962C8B-B14F-4D97-AF65-F5344CB8AC3E}">
        <p14:creationId xmlns:p14="http://schemas.microsoft.com/office/powerpoint/2010/main" val="2039507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B2F7B-775F-8D2D-D086-103528558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EDF16-2DDD-0BB7-721A-E4CA8369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3D465D-C175-E49E-E996-360812C5AAF3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原因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E06B02-CC4E-DF7A-A090-193A362F5A67}"/>
              </a:ext>
            </a:extLst>
          </p:cNvPr>
          <p:cNvSpPr txBox="1"/>
          <p:nvPr/>
        </p:nvSpPr>
        <p:spPr>
          <a:xfrm>
            <a:off x="1358535" y="2606177"/>
            <a:ext cx="205957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　：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BB289F-EA27-FD81-7210-3DB58F5B833F}"/>
              </a:ext>
            </a:extLst>
          </p:cNvPr>
          <p:cNvSpPr txBox="1"/>
          <p:nvPr/>
        </p:nvSpPr>
        <p:spPr>
          <a:xfrm>
            <a:off x="3418114" y="2606177"/>
            <a:ext cx="5124995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若年女性の月経・排卵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激しい運動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医原性（心カテ、大腸カメラなど）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腹腔内出血</a:t>
            </a:r>
            <a:endParaRPr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7F9421-48FD-807B-30CF-E30CD7CCEF51}"/>
              </a:ext>
            </a:extLst>
          </p:cNvPr>
          <p:cNvSpPr txBox="1"/>
          <p:nvPr/>
        </p:nvSpPr>
        <p:spPr>
          <a:xfrm>
            <a:off x="1358535" y="4710911"/>
            <a:ext cx="205957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白濁排液　：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A39CFF-D741-A743-AD3D-DF40BBAD1185}"/>
              </a:ext>
            </a:extLst>
          </p:cNvPr>
          <p:cNvSpPr txBox="1"/>
          <p:nvPr/>
        </p:nvSpPr>
        <p:spPr>
          <a:xfrm>
            <a:off x="3418114" y="4710911"/>
            <a:ext cx="7593875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薬剤性（</a:t>
            </a:r>
            <a:r>
              <a:rPr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Ca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拮抗薬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中性脂肪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（前日の焼肉など）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PD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開始初期、腹膜貯留していない時間が長い時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腫瘍の腹膜転移、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腹腔内緊急疾患</a:t>
            </a:r>
            <a:endParaRPr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168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F9BB1-F9B5-B5E2-40D8-296A80C6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F84E0D-1BA9-DCAF-DE57-C201C8D7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血性排液・白濁排液</a:t>
            </a:r>
            <a:endParaRPr kumimoji="1" lang="ja-JP" altLang="en-US" sz="5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2B1EAF-C9E0-46E2-5F36-5B2EEECE6167}"/>
              </a:ext>
            </a:extLst>
          </p:cNvPr>
          <p:cNvSpPr txBox="1"/>
          <p:nvPr/>
        </p:nvSpPr>
        <p:spPr>
          <a:xfrm>
            <a:off x="838200" y="1789611"/>
            <a:ext cx="175042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対策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711E82-01F1-1F80-65C5-5FCCAFEBACC7}"/>
              </a:ext>
            </a:extLst>
          </p:cNvPr>
          <p:cNvSpPr txBox="1"/>
          <p:nvPr/>
        </p:nvSpPr>
        <p:spPr>
          <a:xfrm>
            <a:off x="1358535" y="2606177"/>
            <a:ext cx="205957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血性排液　：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43F7D8-73EC-0C96-6730-7179879C9654}"/>
              </a:ext>
            </a:extLst>
          </p:cNvPr>
          <p:cNvSpPr txBox="1"/>
          <p:nvPr/>
        </p:nvSpPr>
        <p:spPr>
          <a:xfrm>
            <a:off x="3418114" y="2606177"/>
            <a:ext cx="7006046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病歴からの原因予測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月経・排卵関連なら注意深い経過観察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B0D42A-5F32-4240-5EF2-6C2638C752A1}"/>
              </a:ext>
            </a:extLst>
          </p:cNvPr>
          <p:cNvSpPr txBox="1"/>
          <p:nvPr/>
        </p:nvSpPr>
        <p:spPr>
          <a:xfrm>
            <a:off x="1358535" y="3927140"/>
            <a:ext cx="205957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白濁排液　：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747F66-B885-438C-5C5F-422EFA4116DE}"/>
              </a:ext>
            </a:extLst>
          </p:cNvPr>
          <p:cNvSpPr txBox="1"/>
          <p:nvPr/>
        </p:nvSpPr>
        <p:spPr>
          <a:xfrm>
            <a:off x="3418114" y="3927140"/>
            <a:ext cx="7593875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病歴からの原因予測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生活指導や薬剤変更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81D574-C32B-5207-2B29-1BE44A3CEBE1}"/>
              </a:ext>
            </a:extLst>
          </p:cNvPr>
          <p:cNvSpPr txBox="1"/>
          <p:nvPr/>
        </p:nvSpPr>
        <p:spPr>
          <a:xfrm>
            <a:off x="296091" y="5534233"/>
            <a:ext cx="11599817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腹膜炎や腹腔内疾患を疑う場合は基幹病院へ紹介！</a:t>
            </a:r>
          </a:p>
        </p:txBody>
      </p:sp>
    </p:spTree>
    <p:extLst>
      <p:ext uri="{BB962C8B-B14F-4D97-AF65-F5344CB8AC3E}">
        <p14:creationId xmlns:p14="http://schemas.microsoft.com/office/powerpoint/2010/main" val="147432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26D0D-CF45-27B1-2F57-484BB0B19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169F19B1-4F9C-8517-2910-052A9A48F2EF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6A729DB8-1122-8B60-116F-1CDC240205B9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075488ED-D128-71B0-B296-F60F6C9053AD}"/>
              </a:ext>
            </a:extLst>
          </p:cNvPr>
          <p:cNvSpPr/>
          <p:nvPr/>
        </p:nvSpPr>
        <p:spPr>
          <a:xfrm>
            <a:off x="1113596" y="3674132"/>
            <a:ext cx="3945421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7F202526-735B-306D-8831-FA38AB92A95A}"/>
              </a:ext>
            </a:extLst>
          </p:cNvPr>
          <p:cNvSpPr/>
          <p:nvPr/>
        </p:nvSpPr>
        <p:spPr>
          <a:xfrm>
            <a:off x="6095998" y="3774345"/>
            <a:ext cx="4857910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DE927CF0-FB68-803B-7AF1-A2584A8CB1F4}"/>
              </a:ext>
            </a:extLst>
          </p:cNvPr>
          <p:cNvSpPr/>
          <p:nvPr/>
        </p:nvSpPr>
        <p:spPr>
          <a:xfrm>
            <a:off x="6095998" y="4870982"/>
            <a:ext cx="2172790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</p:spTree>
    <p:extLst>
      <p:ext uri="{BB962C8B-B14F-4D97-AF65-F5344CB8AC3E}">
        <p14:creationId xmlns:p14="http://schemas.microsoft.com/office/powerpoint/2010/main" val="360439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5020D-A632-08A9-D673-1F9FDCCEA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63C40433-4B8D-A821-5353-6009BBE2FE1C}"/>
              </a:ext>
            </a:extLst>
          </p:cNvPr>
          <p:cNvSpPr/>
          <p:nvPr/>
        </p:nvSpPr>
        <p:spPr>
          <a:xfrm>
            <a:off x="807393" y="752708"/>
            <a:ext cx="466664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D8AD0B89-D77F-ED0C-FA80-7B624F97F9C8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E6529D50-2EAF-5F7C-057A-BE84D1CC8FAC}"/>
              </a:ext>
            </a:extLst>
          </p:cNvPr>
          <p:cNvSpPr/>
          <p:nvPr/>
        </p:nvSpPr>
        <p:spPr>
          <a:xfrm>
            <a:off x="807393" y="5093978"/>
            <a:ext cx="503308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25D7DA12-CE37-891C-6CC5-15B99B1A5AED}"/>
              </a:ext>
            </a:extLst>
          </p:cNvPr>
          <p:cNvSpPr/>
          <p:nvPr/>
        </p:nvSpPr>
        <p:spPr>
          <a:xfrm>
            <a:off x="796661" y="3646888"/>
            <a:ext cx="5299338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828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95EF2-9F2C-18A0-5468-43599BE15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B37D19A6-C8A3-2058-9752-D17903A0BC46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7803A5E7-6F9F-7A43-E850-F1C6BB7C50D2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76CCBBAE-9903-7C1D-BE93-94C361038FBF}"/>
              </a:ext>
            </a:extLst>
          </p:cNvPr>
          <p:cNvSpPr/>
          <p:nvPr/>
        </p:nvSpPr>
        <p:spPr>
          <a:xfrm>
            <a:off x="1113596" y="3674132"/>
            <a:ext cx="3945421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83C1F6EE-D8A3-6627-DB74-A4B94D773904}"/>
              </a:ext>
            </a:extLst>
          </p:cNvPr>
          <p:cNvSpPr/>
          <p:nvPr/>
        </p:nvSpPr>
        <p:spPr>
          <a:xfrm>
            <a:off x="6095998" y="3774345"/>
            <a:ext cx="4857910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6C2B1DB8-B4C3-CD3F-E9D7-DD78E4C78178}"/>
              </a:ext>
            </a:extLst>
          </p:cNvPr>
          <p:cNvSpPr/>
          <p:nvPr/>
        </p:nvSpPr>
        <p:spPr>
          <a:xfrm>
            <a:off x="6095998" y="4870982"/>
            <a:ext cx="217279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</p:spTree>
    <p:extLst>
      <p:ext uri="{BB962C8B-B14F-4D97-AF65-F5344CB8AC3E}">
        <p14:creationId xmlns:p14="http://schemas.microsoft.com/office/powerpoint/2010/main" val="2672175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A90D-64FD-21CD-9F79-39445E27D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10ADDC-AD2C-D795-E2A6-033E7F667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D8BEDE-4AEE-46A8-49C0-15B0E810D7A1}"/>
              </a:ext>
            </a:extLst>
          </p:cNvPr>
          <p:cNvSpPr txBox="1"/>
          <p:nvPr/>
        </p:nvSpPr>
        <p:spPr>
          <a:xfrm>
            <a:off x="616131" y="1854314"/>
            <a:ext cx="389055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(ESI)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30758A-B6DF-976E-4F41-65D4C4553AA4}"/>
              </a:ext>
            </a:extLst>
          </p:cNvPr>
          <p:cNvSpPr txBox="1"/>
          <p:nvPr/>
        </p:nvSpPr>
        <p:spPr>
          <a:xfrm>
            <a:off x="4598125" y="2131313"/>
            <a:ext cx="218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Exit-Site Infection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830A7C-3681-F99A-5EB9-5D9B6E944AAF}"/>
              </a:ext>
            </a:extLst>
          </p:cNvPr>
          <p:cNvSpPr txBox="1"/>
          <p:nvPr/>
        </p:nvSpPr>
        <p:spPr>
          <a:xfrm>
            <a:off x="1267097" y="2690336"/>
            <a:ext cx="947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出口部スコア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&gt;4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点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or 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出口部からの膿性浸出液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黄色ブドウ球菌や緑膿菌による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ESI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はトンネル感染を合併しやすい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54FBC1-B470-F223-0E9C-389FA2EC1881}"/>
              </a:ext>
            </a:extLst>
          </p:cNvPr>
          <p:cNvSpPr txBox="1"/>
          <p:nvPr/>
        </p:nvSpPr>
        <p:spPr>
          <a:xfrm>
            <a:off x="616131" y="4175698"/>
            <a:ext cx="317209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トンネル感染</a:t>
            </a:r>
            <a:endParaRPr kumimoji="1" lang="ja-JP" altLang="en-US" sz="36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D8F9DB-C380-00B3-5346-D4998F0BCD50}"/>
              </a:ext>
            </a:extLst>
          </p:cNvPr>
          <p:cNvSpPr txBox="1"/>
          <p:nvPr/>
        </p:nvSpPr>
        <p:spPr>
          <a:xfrm>
            <a:off x="1267097" y="4950233"/>
            <a:ext cx="9470572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トンネル部に沿った炎症所見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or</a:t>
            </a:r>
          </a:p>
          <a:p>
            <a:pPr>
              <a:lnSpc>
                <a:spcPct val="150000"/>
              </a:lnSpc>
            </a:pP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エコーでカテーテルに沿った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Low Echo Area</a:t>
            </a:r>
          </a:p>
        </p:txBody>
      </p:sp>
    </p:spTree>
    <p:extLst>
      <p:ext uri="{BB962C8B-B14F-4D97-AF65-F5344CB8AC3E}">
        <p14:creationId xmlns:p14="http://schemas.microsoft.com/office/powerpoint/2010/main" val="34181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 animBg="1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水, 探す, 座る, 大き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C93770C-BFB3-2420-2FD3-B97A72485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36" y="496388"/>
            <a:ext cx="8583728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91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04EA8-05E2-5B68-CA40-2C4725A4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3FE868-732B-E3EA-1835-FA92C444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EDB0E9-7111-AB8B-3064-7B4822125086}"/>
              </a:ext>
            </a:extLst>
          </p:cNvPr>
          <p:cNvSpPr txBox="1"/>
          <p:nvPr/>
        </p:nvSpPr>
        <p:spPr>
          <a:xfrm>
            <a:off x="1451203" y="1580896"/>
            <a:ext cx="88435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培養提出</a:t>
            </a:r>
            <a:endParaRPr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第一世代セファロスポリン系薬</a:t>
            </a:r>
            <a:r>
              <a:rPr lang="en-US" altLang="ja-JP" sz="32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(CEX)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を経口投与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過去の培養結果に応じて調整する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Ex) GNR(+)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LVFX</a:t>
            </a: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　</a:t>
            </a:r>
            <a:r>
              <a:rPr lang="ja-JP" altLang="en-US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MRSA(+)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DOXY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MINO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、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ST</a:t>
            </a: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培養結果と感受性に合わせて抗菌薬変更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最低</a:t>
            </a:r>
            <a:r>
              <a:rPr lang="en-US" altLang="ja-JP" sz="32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週間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投与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週間経過しても改善なければ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抗酸菌培養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提出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3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週間経過しても改善認めなければ紹介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6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2D10B-52B5-93E9-7873-9E35BDB8E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10E138-4188-4D81-8DF5-CA3DC318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B2832E-DC36-B6B4-D13E-B670B8B9E6BC}"/>
              </a:ext>
            </a:extLst>
          </p:cNvPr>
          <p:cNvSpPr txBox="1"/>
          <p:nvPr/>
        </p:nvSpPr>
        <p:spPr>
          <a:xfrm>
            <a:off x="1449979" y="1690688"/>
            <a:ext cx="95620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追加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GPC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出口部感染で改善が遅い場合には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リファンピシン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(BW&lt;50kg) 450mg/day</a:t>
            </a: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(BW&gt;50kg) 600mg/day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を追加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重度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ESI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では、高張生理食塩水の浸漬をしても良い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[500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ｍｌ滅菌水＋塩大さじ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杯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]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に浸したガーゼを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15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分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出口部のチューブに巻き付ける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出口部保護はなるべく滅菌ドレッシングで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痂皮は無理やり取らない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フローチャート: 結合子 3">
            <a:extLst>
              <a:ext uri="{FF2B5EF4-FFF2-40B4-BE49-F238E27FC236}">
                <a16:creationId xmlns:a16="http://schemas.microsoft.com/office/drawing/2014/main" id="{F8FAFE5A-CE0B-9C67-4961-2664877E0BD7}"/>
              </a:ext>
            </a:extLst>
          </p:cNvPr>
          <p:cNvSpPr/>
          <p:nvPr/>
        </p:nvSpPr>
        <p:spPr>
          <a:xfrm>
            <a:off x="8268788" y="5401808"/>
            <a:ext cx="3753395" cy="1325563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痂皮・肉芽があるときは</a:t>
            </a:r>
            <a:endParaRPr kumimoji="1" lang="en-US" altLang="ja-JP" sz="19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19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カテーテル固定法</a:t>
            </a:r>
            <a:endParaRPr lang="en-US" altLang="ja-JP" sz="19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19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再検討を！</a:t>
            </a:r>
            <a:endParaRPr kumimoji="1" lang="ja-JP" altLang="en-US" sz="19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5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8E2BB-12DC-5678-E7CC-CBFCE5619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65B6A1-E4B3-127F-66D3-287EFB63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3D30AB-0B54-2B58-1970-D51FC72B1096}"/>
              </a:ext>
            </a:extLst>
          </p:cNvPr>
          <p:cNvSpPr txBox="1"/>
          <p:nvPr/>
        </p:nvSpPr>
        <p:spPr>
          <a:xfrm>
            <a:off x="1449979" y="1874728"/>
            <a:ext cx="95620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追加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・末期腎不全での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VCM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投与は１週間程度効く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VCM 25〜30mg/kg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点滴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→１週間後、投与前採血でトラフ値確認しつつ、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10〜20mg/kg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再投与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0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B5267-5F25-CD1A-0349-F25F114D8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0424AB48-9CF3-71D3-A7F8-CE654ECB8CB7}"/>
              </a:ext>
            </a:extLst>
          </p:cNvPr>
          <p:cNvSpPr/>
          <p:nvPr/>
        </p:nvSpPr>
        <p:spPr>
          <a:xfrm>
            <a:off x="370073" y="382830"/>
            <a:ext cx="485790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1F6FEDA2-68C3-F592-9E8C-BA6F69B5F6E1}"/>
              </a:ext>
            </a:extLst>
          </p:cNvPr>
          <p:cNvSpPr/>
          <p:nvPr/>
        </p:nvSpPr>
        <p:spPr>
          <a:xfrm>
            <a:off x="1113596" y="2136915"/>
            <a:ext cx="42038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非感染性合併症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E85A46EE-BA3A-45D9-882C-A762643AB2D5}"/>
              </a:ext>
            </a:extLst>
          </p:cNvPr>
          <p:cNvSpPr/>
          <p:nvPr/>
        </p:nvSpPr>
        <p:spPr>
          <a:xfrm>
            <a:off x="1113596" y="3674132"/>
            <a:ext cx="3945421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感染性合併症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55B85B38-916E-AF33-FD69-AD81038F714F}"/>
              </a:ext>
            </a:extLst>
          </p:cNvPr>
          <p:cNvSpPr/>
          <p:nvPr/>
        </p:nvSpPr>
        <p:spPr>
          <a:xfrm>
            <a:off x="6095998" y="3774345"/>
            <a:ext cx="4857910" cy="59303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出口部感染・トンネル感染</a:t>
            </a: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52EBF3DD-F620-A458-AFDE-1067D4C52245}"/>
              </a:ext>
            </a:extLst>
          </p:cNvPr>
          <p:cNvSpPr/>
          <p:nvPr/>
        </p:nvSpPr>
        <p:spPr>
          <a:xfrm>
            <a:off x="6095998" y="4870982"/>
            <a:ext cx="2172790" cy="59303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28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</p:spTree>
    <p:extLst>
      <p:ext uri="{BB962C8B-B14F-4D97-AF65-F5344CB8AC3E}">
        <p14:creationId xmlns:p14="http://schemas.microsoft.com/office/powerpoint/2010/main" val="12029482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FDCFF-E4F9-73A5-FD68-4AC05C67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95BE8F-6864-5795-4051-21F56DDDA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64C740-4196-038F-30C4-B47F766D50B4}"/>
              </a:ext>
            </a:extLst>
          </p:cNvPr>
          <p:cNvSpPr txBox="1"/>
          <p:nvPr/>
        </p:nvSpPr>
        <p:spPr>
          <a:xfrm>
            <a:off x="1240972" y="1690688"/>
            <a:ext cx="10021387" cy="3508653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</a:t>
            </a: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診断基準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】</a:t>
            </a: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排液所見は少なくとも</a:t>
            </a:r>
            <a:r>
              <a:rPr lang="en-US" altLang="ja-JP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時間の液体貯留後</a:t>
            </a:r>
            <a:endParaRPr lang="en-US" altLang="ja-JP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11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次のうち少なくとも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つに該当する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(1)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腹膜炎と一致する臨床所見（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Ex :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腹痛、排液混濁など）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(2)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排液中の白血球数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&gt; 100/</a:t>
            </a:r>
            <a:r>
              <a:rPr lang="en-US" altLang="ja-JP" sz="2800" dirty="0" err="1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μL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or  &gt; 0.1×10</a:t>
            </a:r>
            <a:r>
              <a:rPr lang="en-US" altLang="ja-JP" sz="2800" baseline="30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9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/L</a:t>
            </a: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and  </a:t>
            </a:r>
            <a:r>
              <a:rPr lang="ja-JP" altLang="en-US" sz="2800" u="sng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多形核白血球</a:t>
            </a:r>
            <a:r>
              <a:rPr lang="en-US" altLang="ja-JP" sz="2800" u="sng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(PMN)</a:t>
            </a:r>
            <a:r>
              <a:rPr lang="ja-JP" altLang="en-US" sz="2800" u="sng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の割合が</a:t>
            </a:r>
            <a:r>
              <a:rPr lang="en-US" altLang="ja-JP" sz="2800" u="sng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50%</a:t>
            </a:r>
            <a:r>
              <a:rPr lang="ja-JP" altLang="en-US" sz="2800" u="sng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以上</a:t>
            </a:r>
            <a:endParaRPr lang="en-US" altLang="ja-JP" sz="2800" u="sng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(3)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排液培養が陽性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58ADD0-B287-C456-4CD5-8E68F142035E}"/>
              </a:ext>
            </a:extLst>
          </p:cNvPr>
          <p:cNvSpPr txBox="1"/>
          <p:nvPr/>
        </p:nvSpPr>
        <p:spPr>
          <a:xfrm>
            <a:off x="1763486" y="5447686"/>
            <a:ext cx="10946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排液混濁を呈する</a:t>
            </a:r>
            <a:r>
              <a:rPr kumimoji="1" lang="en-US" altLang="ja-JP" sz="32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PD</a:t>
            </a:r>
            <a:r>
              <a:rPr kumimoji="1"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患者は診断確定または除外できるまで</a:t>
            </a:r>
            <a:endParaRPr kumimoji="1" lang="en-US" altLang="ja-JP" sz="32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32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腹膜炎患者として扱う！</a:t>
            </a:r>
            <a:endParaRPr kumimoji="1" lang="ja-JP" altLang="en-US" sz="320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2BB98A-EC27-9F28-2C33-D08CCD820DEF}"/>
              </a:ext>
            </a:extLst>
          </p:cNvPr>
          <p:cNvSpPr txBox="1"/>
          <p:nvPr/>
        </p:nvSpPr>
        <p:spPr>
          <a:xfrm>
            <a:off x="7746274" y="319398"/>
            <a:ext cx="399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夜間など検査が難しい時は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尿試験紙で排液白血球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(+)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で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診断してしまっても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OK</a:t>
            </a:r>
            <a:endParaRPr kumimoji="1" lang="ja-JP" altLang="en-US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2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D3DF9-CDA6-276B-76A7-EC2481119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6A822B-C696-9000-7AE3-48215D78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16AE94-2267-2C16-1D6D-8119234673BA}"/>
              </a:ext>
            </a:extLst>
          </p:cNvPr>
          <p:cNvSpPr txBox="1"/>
          <p:nvPr/>
        </p:nvSpPr>
        <p:spPr>
          <a:xfrm>
            <a:off x="1240972" y="1690688"/>
            <a:ext cx="10021387" cy="3046988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</a:t>
            </a: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起因菌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】</a:t>
            </a:r>
          </a:p>
          <a:p>
            <a:endParaRPr lang="en-US" altLang="ja-JP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◯</a:t>
            </a:r>
            <a:r>
              <a:rPr lang="en-US" altLang="ja-JP" sz="40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GPC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(50%)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：ブドウ球菌、連鎖球菌、腸球菌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◯</a:t>
            </a:r>
            <a:r>
              <a:rPr lang="en-US" altLang="ja-JP" sz="40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GNR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(25%)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：一般腸内細菌、緑膿菌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◯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結核菌、非結核性抗酸菌症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◯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真菌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A8FBDF-A0D2-18A3-70FE-5CE53D75E74F}"/>
              </a:ext>
            </a:extLst>
          </p:cNvPr>
          <p:cNvSpPr txBox="1"/>
          <p:nvPr/>
        </p:nvSpPr>
        <p:spPr>
          <a:xfrm>
            <a:off x="4323806" y="5148670"/>
            <a:ext cx="7485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マイコバクテリウム属や真菌感染による腹膜炎は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難治性であり、カテーテル抜去率が高い</a:t>
            </a:r>
            <a:endParaRPr kumimoji="1" lang="ja-JP" altLang="en-US" sz="28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83985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C2A5D-6024-AE0C-AF48-43E838922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FC5A52-BAAB-77A4-2065-30F47580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06942D-2754-82E1-0B79-9FD89F67F5D5}"/>
              </a:ext>
            </a:extLst>
          </p:cNvPr>
          <p:cNvSpPr txBox="1"/>
          <p:nvPr/>
        </p:nvSpPr>
        <p:spPr>
          <a:xfrm>
            <a:off x="1240972" y="1690688"/>
            <a:ext cx="10021387" cy="3407664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</a:t>
            </a: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培養提出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】</a:t>
            </a:r>
          </a:p>
          <a:p>
            <a:endParaRPr lang="en-US" altLang="ja-JP" sz="1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排液バッグを用いて排液検体を採取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（排液は最低でも</a:t>
            </a:r>
            <a:r>
              <a:rPr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以上貯留した排液を使用）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②50ml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の排液を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3000g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で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15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分間遠心分離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③3〜5ml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の生食で沈渣を再懸濁して血液培養ボトルに植える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9739D3-2C18-F100-7151-29373CFA8F94}"/>
              </a:ext>
            </a:extLst>
          </p:cNvPr>
          <p:cNvSpPr txBox="1"/>
          <p:nvPr/>
        </p:nvSpPr>
        <p:spPr>
          <a:xfrm>
            <a:off x="4088675" y="5337798"/>
            <a:ext cx="7981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腹腔内が空の時は、病院にある</a:t>
            </a:r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1.5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％レギュニールを</a:t>
            </a:r>
            <a:endParaRPr kumimoji="1"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1L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腹腔内へ投与</a:t>
            </a:r>
            <a:endParaRPr kumimoji="1"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基幹病院へ搬送</a:t>
            </a:r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or </a:t>
            </a:r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時間待って検体採取</a:t>
            </a:r>
            <a:endParaRPr kumimoji="1"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027D55-7E9E-3C97-3946-D7777793118D}"/>
              </a:ext>
            </a:extLst>
          </p:cNvPr>
          <p:cNvSpPr txBox="1"/>
          <p:nvPr/>
        </p:nvSpPr>
        <p:spPr>
          <a:xfrm>
            <a:off x="9498873" y="704740"/>
            <a:ext cx="1763486" cy="646331"/>
          </a:xfrm>
          <a:prstGeom prst="rect">
            <a:avLst/>
          </a:prstGeom>
          <a:solidFill>
            <a:srgbClr val="FF4FD3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理想的</a:t>
            </a:r>
          </a:p>
        </p:txBody>
      </p:sp>
    </p:spTree>
    <p:extLst>
      <p:ext uri="{BB962C8B-B14F-4D97-AF65-F5344CB8AC3E}">
        <p14:creationId xmlns:p14="http://schemas.microsoft.com/office/powerpoint/2010/main" val="897384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628BF-BA48-A3A6-F64F-5A869D96A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F0D17224-ADD2-218C-0269-6341B627CF12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5624A54C-76C4-E53B-A0F7-32382A9991FE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C502B25D-6CA6-47CC-C529-367217E5DCB4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F94231BC-655D-699B-C28E-9E17F3859430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B754DED7-5DC0-0067-8530-58613D5A7921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7F06E5C1-121D-1C3F-6465-C368D1A7A43B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29D7A6D5-114B-BEDC-BB9B-58A364A98DAF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FBA13F90-F2E9-2E85-75E2-DD0C39830AFE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2F68A7D5-3D9C-F784-47CB-A12376902596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19DB4539-C7BD-A555-6926-FE5FB7F01FA6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D013FDAF-A9CF-62E8-4D65-98985F1E7285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5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100E0-7C1E-C742-E555-74B3D9DB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F701C-1887-01B8-8A52-92204FF7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671F99-BC7B-9EE7-DF19-7BA055E8DA94}"/>
              </a:ext>
            </a:extLst>
          </p:cNvPr>
          <p:cNvSpPr txBox="1"/>
          <p:nvPr/>
        </p:nvSpPr>
        <p:spPr>
          <a:xfrm>
            <a:off x="1214846" y="1925819"/>
            <a:ext cx="10021387" cy="2730556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</a:t>
            </a:r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培養提出</a:t>
            </a:r>
            <a:r>
              <a:rPr lang="en-US" altLang="ja-JP" sz="36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】</a:t>
            </a:r>
          </a:p>
          <a:p>
            <a:endParaRPr lang="en-US" altLang="ja-JP" sz="16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排液バッグを用いて排液検体を採取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（排液は最低でも</a:t>
            </a:r>
            <a:r>
              <a:rPr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以上貯留した排液を使用）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②10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ｍｌ程度を血液培養ボトルに植える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4CB289-DC1A-C2AB-734D-1A1BBF13B629}"/>
              </a:ext>
            </a:extLst>
          </p:cNvPr>
          <p:cNvSpPr txBox="1"/>
          <p:nvPr/>
        </p:nvSpPr>
        <p:spPr>
          <a:xfrm>
            <a:off x="4165963" y="5107880"/>
            <a:ext cx="7981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腹腔内が空の時は、病院にある</a:t>
            </a:r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1.5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％レギュニールを</a:t>
            </a:r>
            <a:endParaRPr kumimoji="1"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1L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腹腔内へ投与</a:t>
            </a:r>
            <a:endParaRPr kumimoji="1"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基幹病院へ搬送</a:t>
            </a:r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kumimoji="1"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or </a:t>
            </a:r>
            <a:r>
              <a:rPr kumimoji="1" lang="en-US" altLang="ja-JP" sz="28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kumimoji="1"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時間待って検体採取</a:t>
            </a:r>
            <a:endParaRPr kumimoji="1" lang="en-US" altLang="ja-JP" sz="28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39F13C-8005-09DB-65B9-46CB05C3C343}"/>
              </a:ext>
            </a:extLst>
          </p:cNvPr>
          <p:cNvSpPr txBox="1"/>
          <p:nvPr/>
        </p:nvSpPr>
        <p:spPr>
          <a:xfrm>
            <a:off x="8974183" y="704740"/>
            <a:ext cx="2288176" cy="646331"/>
          </a:xfrm>
          <a:prstGeom prst="rect">
            <a:avLst/>
          </a:prstGeom>
          <a:solidFill>
            <a:srgbClr val="FF4FD3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現実</a:t>
            </a:r>
            <a:r>
              <a:rPr kumimoji="1" lang="ja-JP" altLang="en-US" sz="36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的？</a:t>
            </a:r>
          </a:p>
        </p:txBody>
      </p:sp>
    </p:spTree>
    <p:extLst>
      <p:ext uri="{BB962C8B-B14F-4D97-AF65-F5344CB8AC3E}">
        <p14:creationId xmlns:p14="http://schemas.microsoft.com/office/powerpoint/2010/main" val="493651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33639-B83D-26FA-3B7A-18F06F2C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A10B97-1147-A56F-4C34-5B730E73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22EE95-7C33-1EFC-EF95-B36E7B521D0B}"/>
              </a:ext>
            </a:extLst>
          </p:cNvPr>
          <p:cNvSpPr txBox="1"/>
          <p:nvPr/>
        </p:nvSpPr>
        <p:spPr>
          <a:xfrm>
            <a:off x="1240972" y="1651500"/>
            <a:ext cx="9444445" cy="4731103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【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経験的治療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】</a:t>
            </a: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●1.5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％レギュニール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1500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ｍ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L</a:t>
            </a: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＋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セファゾリン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初回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750mg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回目以降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400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ｍｇ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＋</a:t>
            </a:r>
            <a:r>
              <a:rPr lang="ja-JP" altLang="en-US" sz="28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セフタジジム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初回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750mg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回目以降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400mg</a:t>
            </a:r>
          </a:p>
          <a:p>
            <a:pPr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  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＋ヘパリン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1000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単位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r">
              <a:lnSpc>
                <a:spcPct val="150000"/>
              </a:lnSpc>
            </a:pP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4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回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6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時間腹腔内貯留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79641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4827F-1174-DCAF-A992-D1C6E49F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6BBFC8-74D0-0B5E-CF0B-6F3E2E76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4ED52E-E623-796B-BF98-E6222282BDA0}"/>
              </a:ext>
            </a:extLst>
          </p:cNvPr>
          <p:cNvSpPr txBox="1"/>
          <p:nvPr/>
        </p:nvSpPr>
        <p:spPr>
          <a:xfrm>
            <a:off x="1085306" y="2048333"/>
            <a:ext cx="10893334" cy="3641381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・培養結果が出たら、それに合わせて抗菌薬変更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・排液の白血球数・分画評価を</a:t>
            </a:r>
            <a:r>
              <a:rPr lang="en-US" altLang="ja-JP" sz="36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3</a:t>
            </a:r>
            <a:r>
              <a:rPr lang="ja-JP" altLang="en-US" sz="36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日後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に行う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（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3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日目の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PD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排液中の白血球数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≧1090/mm</a:t>
            </a:r>
            <a:r>
              <a:rPr lang="en-US" altLang="ja-JP" sz="2800" baseline="300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→治療不奏功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64%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）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・治療がうまくいけば、通常</a:t>
            </a:r>
            <a:r>
              <a:rPr lang="en-US" altLang="ja-JP" sz="4000" dirty="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3〜5</a:t>
            </a:r>
            <a:r>
              <a:rPr lang="ja-JP" altLang="en-US" sz="40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程度で臨床的に改善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77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475B1-3752-892C-B1AA-8E198343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214B79-EE24-FB0E-0AE6-A5AF0A5B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A3C566-213F-93AA-44DB-FBE1DE47786F}"/>
              </a:ext>
            </a:extLst>
          </p:cNvPr>
          <p:cNvSpPr txBox="1"/>
          <p:nvPr/>
        </p:nvSpPr>
        <p:spPr>
          <a:xfrm>
            <a:off x="1240972" y="1560060"/>
            <a:ext cx="10021387" cy="5161991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★治療期間は菌株ごとに推奨が異なる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・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MSSA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日間、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MRSA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VCM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で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日間、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CNS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14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・連鎖球菌：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14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・腸球菌：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・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GNR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緑膿菌：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剤併用で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21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　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※S. </a:t>
            </a:r>
            <a:r>
              <a:rPr lang="en-US" altLang="ja-JP" sz="2800" dirty="0" err="1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maltophilia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剤併用で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28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日間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r">
              <a:lnSpc>
                <a:spcPct val="150000"/>
              </a:lnSpc>
            </a:pP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などなど・・・成書を参考に！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8057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52EB0-1C6A-7434-CD0B-495FF698C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5AFEDF-CAE8-F1A2-0F97-F7273A3B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1E7A50-8CAF-77BF-95F1-C7CE2934E5F4}"/>
              </a:ext>
            </a:extLst>
          </p:cNvPr>
          <p:cNvSpPr txBox="1"/>
          <p:nvPr/>
        </p:nvSpPr>
        <p:spPr>
          <a:xfrm>
            <a:off x="603069" y="2034085"/>
            <a:ext cx="10985862" cy="2246769"/>
          </a:xfrm>
          <a:prstGeom prst="rect">
            <a:avLst/>
          </a:prstGeom>
          <a:noFill/>
          <a:ln w="317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再燃性腹膜炎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前回の腹膜炎の治療完了後４週間以内に発症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起因菌は前回と違う（検出できなかった菌）と考える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※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反復性腹膜炎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：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前回の腹膜炎の治療完了後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4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週間以降に発症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　　　　　　　　　　　</a:t>
            </a:r>
            <a:r>
              <a:rPr lang="en-US" altLang="ja-JP" sz="28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8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起因菌は前回と同じと考える</a:t>
            </a:r>
            <a:endParaRPr lang="en-US" altLang="ja-JP" sz="28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3DDC74-B975-2C4A-9C27-AEEFF91856B8}"/>
              </a:ext>
            </a:extLst>
          </p:cNvPr>
          <p:cNvSpPr txBox="1"/>
          <p:nvPr/>
        </p:nvSpPr>
        <p:spPr>
          <a:xfrm>
            <a:off x="4036424" y="4519750"/>
            <a:ext cx="7916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→培養結果に基づいた抗菌薬投与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→適切なタイミングでカテーテル抜去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→腹膜症状が完全に消失してから２週間以上経過してから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　</a:t>
            </a:r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 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カテーテルの再留置</a:t>
            </a:r>
            <a:endParaRPr kumimoji="1" lang="ja-JP" altLang="en-US" sz="240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68129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D482F-3164-C80E-056B-583A6911C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A38A63-6835-D572-0B2D-78B8D865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kumimoji="1" lang="ja-JP" altLang="en-US" sz="5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腹膜炎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C3B313-11F7-0115-B93B-3F510E19EC16}"/>
              </a:ext>
            </a:extLst>
          </p:cNvPr>
          <p:cNvSpPr txBox="1"/>
          <p:nvPr/>
        </p:nvSpPr>
        <p:spPr>
          <a:xfrm>
            <a:off x="2764971" y="2291579"/>
            <a:ext cx="6662057" cy="1446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培養採取できる準備をして</a:t>
            </a:r>
            <a:endParaRPr lang="en-US" altLang="ja-JP" sz="44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pPr algn="ctr"/>
            <a:r>
              <a:rPr lang="ja-JP" altLang="en-US" sz="4400">
                <a:solidFill>
                  <a:srgbClr val="FF0000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高次医療機関へ搬送</a:t>
            </a:r>
            <a:endParaRPr lang="en-US" altLang="ja-JP" sz="4400" dirty="0">
              <a:solidFill>
                <a:srgbClr val="FF0000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DF8A88-A87E-FFCF-E748-19BB8DD91E55}"/>
              </a:ext>
            </a:extLst>
          </p:cNvPr>
          <p:cNvSpPr txBox="1"/>
          <p:nvPr/>
        </p:nvSpPr>
        <p:spPr>
          <a:xfrm>
            <a:off x="3265715" y="4339020"/>
            <a:ext cx="87259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ただし、もし様々な要因で自院で治療せざるを得なければ</a:t>
            </a:r>
            <a:r>
              <a:rPr kumimoji="1"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…</a:t>
            </a:r>
          </a:p>
          <a:p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lang="ja-JP" altLang="en-US" sz="2400" u="sng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排液白血球数・分画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と</a:t>
            </a:r>
            <a:r>
              <a:rPr kumimoji="1" lang="ja-JP" altLang="en-US" sz="2400" u="sng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培養（血液、尿、排液）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と</a:t>
            </a:r>
            <a:r>
              <a:rPr kumimoji="1" lang="ja-JP" altLang="en-US" sz="2400" u="sng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排液細胞診</a:t>
            </a:r>
            <a:r>
              <a:rPr kumimoji="1"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提出</a:t>
            </a:r>
            <a:endParaRPr kumimoji="1"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経験的治療開始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③3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日後に排液白血球数・分画再検査</a:t>
            </a:r>
            <a:endParaRPr lang="en-US" altLang="ja-JP" sz="2400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  <a:p>
            <a:r>
              <a:rPr lang="en-US" altLang="ja-JP" sz="2400" dirty="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lang="ja-JP" altLang="en-US" sz="2400"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病状に応じて今後の方針再相談</a:t>
            </a:r>
            <a:endParaRPr lang="en-US" altLang="ja-JP" dirty="0"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3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4FB622-8560-EB27-9097-04BB30B24FEC}"/>
              </a:ext>
            </a:extLst>
          </p:cNvPr>
          <p:cNvSpPr txBox="1"/>
          <p:nvPr/>
        </p:nvSpPr>
        <p:spPr>
          <a:xfrm>
            <a:off x="937054" y="3105834"/>
            <a:ext cx="1031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ご清聴ありがとうございました！</a:t>
            </a:r>
            <a:endParaRPr kumimoji="1" lang="en-US" altLang="ja-JP" sz="36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9154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3668-59D4-DEA0-B7AA-FBC5233D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ホームベース 3">
            <a:extLst>
              <a:ext uri="{FF2B5EF4-FFF2-40B4-BE49-F238E27FC236}">
                <a16:creationId xmlns:a16="http://schemas.microsoft.com/office/drawing/2014/main" id="{AA375C50-37B8-D169-9931-2C3C3484EA2F}"/>
              </a:ext>
            </a:extLst>
          </p:cNvPr>
          <p:cNvSpPr/>
          <p:nvPr/>
        </p:nvSpPr>
        <p:spPr>
          <a:xfrm>
            <a:off x="807394" y="766119"/>
            <a:ext cx="2232368" cy="51898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受診頻度と診療報酬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5" name="ホームベース 4">
            <a:extLst>
              <a:ext uri="{FF2B5EF4-FFF2-40B4-BE49-F238E27FC236}">
                <a16:creationId xmlns:a16="http://schemas.microsoft.com/office/drawing/2014/main" id="{5C14FFF0-EF63-97F5-5709-7A83F877377F}"/>
              </a:ext>
            </a:extLst>
          </p:cNvPr>
          <p:cNvSpPr/>
          <p:nvPr/>
        </p:nvSpPr>
        <p:spPr>
          <a:xfrm>
            <a:off x="796661" y="2199798"/>
            <a:ext cx="483882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毎月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5BE18304-4EA7-8FAF-DACA-3AE0177E87B6}"/>
              </a:ext>
            </a:extLst>
          </p:cNvPr>
          <p:cNvSpPr/>
          <p:nvPr/>
        </p:nvSpPr>
        <p:spPr>
          <a:xfrm>
            <a:off x="807393" y="5355044"/>
            <a:ext cx="2566002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トラブルシューティング</a:t>
            </a:r>
          </a:p>
        </p:txBody>
      </p:sp>
      <p:sp>
        <p:nvSpPr>
          <p:cNvPr id="2" name="ホームベース 1">
            <a:extLst>
              <a:ext uri="{FF2B5EF4-FFF2-40B4-BE49-F238E27FC236}">
                <a16:creationId xmlns:a16="http://schemas.microsoft.com/office/drawing/2014/main" id="{BCBCBDDF-70F2-38BB-A56E-AFD994FA62B9}"/>
              </a:ext>
            </a:extLst>
          </p:cNvPr>
          <p:cNvSpPr/>
          <p:nvPr/>
        </p:nvSpPr>
        <p:spPr>
          <a:xfrm>
            <a:off x="796661" y="3907954"/>
            <a:ext cx="2576734" cy="53239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安定時管理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r>
              <a:rPr kumimoji="1" lang="ja-JP" altLang="en-US" sz="16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必要時</a:t>
            </a:r>
            <a:r>
              <a:rPr kumimoji="1" lang="en-US" altLang="ja-JP" sz="16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〜</a:t>
            </a:r>
            <a:endParaRPr kumimoji="1" lang="ja-JP" altLang="en-US" sz="16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F1A2D0AF-5B7D-E9A2-A2C8-FEEE32448255}"/>
              </a:ext>
            </a:extLst>
          </p:cNvPr>
          <p:cNvSpPr/>
          <p:nvPr/>
        </p:nvSpPr>
        <p:spPr>
          <a:xfrm>
            <a:off x="6423103" y="179107"/>
            <a:ext cx="5081035" cy="79346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①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体液管理・血圧・尿量</a:t>
            </a:r>
            <a:endParaRPr kumimoji="1"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7" name="ホームベース 6">
            <a:extLst>
              <a:ext uri="{FF2B5EF4-FFF2-40B4-BE49-F238E27FC236}">
                <a16:creationId xmlns:a16="http://schemas.microsoft.com/office/drawing/2014/main" id="{44E0F355-73B7-8313-C3C6-59E9A3C2A1F7}"/>
              </a:ext>
            </a:extLst>
          </p:cNvPr>
          <p:cNvSpPr/>
          <p:nvPr/>
        </p:nvSpPr>
        <p:spPr>
          <a:xfrm>
            <a:off x="6423104" y="2091168"/>
            <a:ext cx="3079240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③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レントゲン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A9957E44-252A-0975-3EFA-6EDDB2A9CBFC}"/>
              </a:ext>
            </a:extLst>
          </p:cNvPr>
          <p:cNvSpPr/>
          <p:nvPr/>
        </p:nvSpPr>
        <p:spPr>
          <a:xfrm>
            <a:off x="6423103" y="3047001"/>
            <a:ext cx="5533264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④</a:t>
            </a:r>
            <a:r>
              <a:rPr kumimoji="1"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電解質・尿毒症・</a:t>
            </a:r>
            <a:r>
              <a:rPr kumimoji="1"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β2MG</a:t>
            </a:r>
          </a:p>
        </p:txBody>
      </p:sp>
      <p:sp>
        <p:nvSpPr>
          <p:cNvPr id="9" name="ホームベース 8">
            <a:extLst>
              <a:ext uri="{FF2B5EF4-FFF2-40B4-BE49-F238E27FC236}">
                <a16:creationId xmlns:a16="http://schemas.microsoft.com/office/drawing/2014/main" id="{98D86E9B-FD29-F4EA-6167-7BD96F69C1EF}"/>
              </a:ext>
            </a:extLst>
          </p:cNvPr>
          <p:cNvSpPr/>
          <p:nvPr/>
        </p:nvSpPr>
        <p:spPr>
          <a:xfrm>
            <a:off x="6423105" y="4002353"/>
            <a:ext cx="3079239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⑤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腎性貧血</a:t>
            </a:r>
            <a:endParaRPr kumimoji="1" lang="ja-JP" altLang="en-US" sz="320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0" name="ホームベース 9">
            <a:extLst>
              <a:ext uri="{FF2B5EF4-FFF2-40B4-BE49-F238E27FC236}">
                <a16:creationId xmlns:a16="http://schemas.microsoft.com/office/drawing/2014/main" id="{E0E1029D-681D-D9C8-A1EB-9E29E3D56E77}"/>
              </a:ext>
            </a:extLst>
          </p:cNvPr>
          <p:cNvSpPr/>
          <p:nvPr/>
        </p:nvSpPr>
        <p:spPr>
          <a:xfrm>
            <a:off x="6423103" y="4957705"/>
            <a:ext cx="440141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⑥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腎性骨異栄養症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1" name="ホームベース 10">
            <a:extLst>
              <a:ext uri="{FF2B5EF4-FFF2-40B4-BE49-F238E27FC236}">
                <a16:creationId xmlns:a16="http://schemas.microsoft.com/office/drawing/2014/main" id="{A9122166-0569-D0DD-E620-C2C1C715BCC8}"/>
              </a:ext>
            </a:extLst>
          </p:cNvPr>
          <p:cNvSpPr/>
          <p:nvPr/>
        </p:nvSpPr>
        <p:spPr>
          <a:xfrm>
            <a:off x="6423103" y="5913057"/>
            <a:ext cx="4833902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⑦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代謝性アシドーシス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  <p:sp>
        <p:nvSpPr>
          <p:cNvPr id="12" name="ホームベース 11">
            <a:extLst>
              <a:ext uri="{FF2B5EF4-FFF2-40B4-BE49-F238E27FC236}">
                <a16:creationId xmlns:a16="http://schemas.microsoft.com/office/drawing/2014/main" id="{28FC1A40-0754-E44F-02F3-7FF40C09A4DA}"/>
              </a:ext>
            </a:extLst>
          </p:cNvPr>
          <p:cNvSpPr/>
          <p:nvPr/>
        </p:nvSpPr>
        <p:spPr>
          <a:xfrm>
            <a:off x="6423103" y="1134940"/>
            <a:ext cx="2651323" cy="79346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②</a:t>
            </a:r>
            <a:r>
              <a:rPr lang="ja-JP" altLang="en-US" sz="3200">
                <a:solidFill>
                  <a:schemeClr val="tx1"/>
                </a:solidFill>
                <a:latin typeface="HGPSoeiKakugothicUB" panose="020B0900000000000000" pitchFamily="34" charset="-128"/>
                <a:ea typeface="HGPSoeiKakugothicUB" panose="020B0900000000000000" pitchFamily="34" charset="-128"/>
              </a:rPr>
              <a:t>出口部</a:t>
            </a:r>
            <a:endParaRPr lang="en-US" altLang="ja-JP" sz="3200" dirty="0">
              <a:solidFill>
                <a:schemeClr val="tx1"/>
              </a:solidFill>
              <a:latin typeface="HGPSoeiKakugothicUB" panose="020B0900000000000000" pitchFamily="34" charset="-128"/>
              <a:ea typeface="HGPSoeiKakugothicUB" panose="020B09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077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149656</TotalTime>
  <Words>4143</Words>
  <Application>Microsoft Macintosh PowerPoint</Application>
  <PresentationFormat>ワイド画面</PresentationFormat>
  <Paragraphs>723</Paragraphs>
  <Slides>86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86</vt:i4>
      </vt:variant>
    </vt:vector>
  </HeadingPairs>
  <TitlesOfParts>
    <vt:vector size="93" baseType="lpstr">
      <vt:lpstr>HGPSoeiKakugothicUB</vt:lpstr>
      <vt:lpstr>HGSGothicE</vt:lpstr>
      <vt:lpstr>Hiragino Kaku Gothic Std W8</vt:lpstr>
      <vt:lpstr>游ゴシック</vt:lpstr>
      <vt:lpstr>游ゴシック Light</vt:lpstr>
      <vt:lpstr>Arial</vt:lpstr>
      <vt:lpstr>Office テーマ</vt:lpstr>
      <vt:lpstr>プライマリケア医のための 腹膜透析 ②日常管理・トラブルシューティング</vt:lpstr>
      <vt:lpstr>腹膜透析診療、何をしてる？</vt:lpstr>
      <vt:lpstr>PowerPoint プレゼンテーション</vt:lpstr>
      <vt:lpstr>PowerPoint プレゼンテーション</vt:lpstr>
      <vt:lpstr>受診頻度と診療報酬</vt:lpstr>
      <vt:lpstr>腹膜透析の診療報酬</vt:lpstr>
      <vt:lpstr>PowerPoint プレゼンテーション</vt:lpstr>
      <vt:lpstr>PowerPoint プレゼンテーション</vt:lpstr>
      <vt:lpstr>PowerPoint プレゼンテーション</vt:lpstr>
      <vt:lpstr>①体液管理・血圧・尿量</vt:lpstr>
      <vt:lpstr>※降圧薬の選択</vt:lpstr>
      <vt:lpstr>※利尿薬の選択</vt:lpstr>
      <vt:lpstr>PowerPoint プレゼンテーション</vt:lpstr>
      <vt:lpstr>②出口部評価</vt:lpstr>
      <vt:lpstr>②出口部評価</vt:lpstr>
      <vt:lpstr>②出口部評価</vt:lpstr>
      <vt:lpstr>PowerPoint プレゼンテーション</vt:lpstr>
      <vt:lpstr>PowerPoint プレゼンテーション</vt:lpstr>
      <vt:lpstr>③レントゲン</vt:lpstr>
      <vt:lpstr>※横隔膜交通症</vt:lpstr>
      <vt:lpstr>PowerPoint プレゼンテーション</vt:lpstr>
      <vt:lpstr>④電解質・尿毒症・β2MG</vt:lpstr>
      <vt:lpstr>PowerPoint プレゼンテーション</vt:lpstr>
      <vt:lpstr>⑤腎性貧血</vt:lpstr>
      <vt:lpstr>※HIF-PH阻害薬</vt:lpstr>
      <vt:lpstr>※HIF-PH阻害薬</vt:lpstr>
      <vt:lpstr>※鉄剤</vt:lpstr>
      <vt:lpstr>PowerPoint プレゼンテーション</vt:lpstr>
      <vt:lpstr>⑥腎性骨異栄養症</vt:lpstr>
      <vt:lpstr>⑥腎性骨異栄養症</vt:lpstr>
      <vt:lpstr>⑥腎性骨異栄養症</vt:lpstr>
      <vt:lpstr>⑥腎性骨異栄養症</vt:lpstr>
      <vt:lpstr>PowerPoint プレゼンテーション</vt:lpstr>
      <vt:lpstr>⑦代謝性アシドーシス</vt:lpstr>
      <vt:lpstr>PowerPoint プレゼンテーション</vt:lpstr>
      <vt:lpstr>PowerPoint プレゼンテーション</vt:lpstr>
      <vt:lpstr>PowerPoint プレゼンテーション</vt:lpstr>
      <vt:lpstr>①接続チューブ交換</vt:lpstr>
      <vt:lpstr>PowerPoint プレゼンテーション</vt:lpstr>
      <vt:lpstr>②PET（腹膜平衡試験）</vt:lpstr>
      <vt:lpstr>②PET（腹膜平衡試験）</vt:lpstr>
      <vt:lpstr>※ Kt/V</vt:lpstr>
      <vt:lpstr>★透析の有効性の評価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①リーク（漏れ）</vt:lpstr>
      <vt:lpstr>①リーク（漏れ）</vt:lpstr>
      <vt:lpstr>※陰部へのリーク</vt:lpstr>
      <vt:lpstr>※横隔膜交通症</vt:lpstr>
      <vt:lpstr>PowerPoint プレゼンテーション</vt:lpstr>
      <vt:lpstr>②カテーテル閉塞</vt:lpstr>
      <vt:lpstr>※フィブリン</vt:lpstr>
      <vt:lpstr>※カテーテル位置異常</vt:lpstr>
      <vt:lpstr>②カテーテル閉塞</vt:lpstr>
      <vt:lpstr>PowerPoint プレゼンテーション</vt:lpstr>
      <vt:lpstr>③カテーテル破損</vt:lpstr>
      <vt:lpstr>③カテーテル破損</vt:lpstr>
      <vt:lpstr>※dry contamination と wet contamination</vt:lpstr>
      <vt:lpstr>PowerPoint プレゼンテーション</vt:lpstr>
      <vt:lpstr>④ヘルニア</vt:lpstr>
      <vt:lpstr>PowerPoint プレゼンテーション</vt:lpstr>
      <vt:lpstr>⑤注排液時の腹痛</vt:lpstr>
      <vt:lpstr>⑤注排液時の腹痛</vt:lpstr>
      <vt:lpstr>PowerPoint プレゼンテーション</vt:lpstr>
      <vt:lpstr>⑤血性排液・白濁排液</vt:lpstr>
      <vt:lpstr>⑤血性排液・白濁排液</vt:lpstr>
      <vt:lpstr>PowerPoint プレゼンテーション</vt:lpstr>
      <vt:lpstr>PowerPoint プレゼンテーション</vt:lpstr>
      <vt:lpstr>①出口部感染・トンネル感染</vt:lpstr>
      <vt:lpstr>PowerPoint プレゼンテーション</vt:lpstr>
      <vt:lpstr>①出口部感染・トンネル感染</vt:lpstr>
      <vt:lpstr>①出口部感染・トンネル感染</vt:lpstr>
      <vt:lpstr>①出口部感染・トンネル感染</vt:lpstr>
      <vt:lpstr>PowerPoint プレゼンテーション</vt:lpstr>
      <vt:lpstr>②腹膜炎</vt:lpstr>
      <vt:lpstr>②腹膜炎</vt:lpstr>
      <vt:lpstr>②腹膜炎</vt:lpstr>
      <vt:lpstr>②腹膜炎</vt:lpstr>
      <vt:lpstr>②腹膜炎</vt:lpstr>
      <vt:lpstr>②腹膜炎</vt:lpstr>
      <vt:lpstr>②腹膜炎</vt:lpstr>
      <vt:lpstr>②腹膜炎</vt:lpstr>
      <vt:lpstr>②腹膜炎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克哉 佐藤</dc:creator>
  <cp:lastModifiedBy>gpmec.hokkaido@live.jp</cp:lastModifiedBy>
  <cp:revision>41</cp:revision>
  <dcterms:created xsi:type="dcterms:W3CDTF">2023-12-01T00:24:10Z</dcterms:created>
  <dcterms:modified xsi:type="dcterms:W3CDTF">2025-10-07T14:13:35Z</dcterms:modified>
</cp:coreProperties>
</file>